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Layouts/slideLayout3.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notesSlides/notesSlide4.xml" ContentType="application/vnd.openxmlformats-officedocument.presentationml.notesSlide+xml"/>
  <Override PartName="/ppt/notesSlides/notesSlide3.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ppt/revisionInfo.xml" ContentType="application/vnd.ms-powerpoint.revisioninfo+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25"/>
  </p:notesMasterIdLst>
  <p:sldIdLst>
    <p:sldId id="364" r:id="rId4"/>
    <p:sldId id="365" r:id="rId5"/>
    <p:sldId id="323" r:id="rId6"/>
    <p:sldId id="297" r:id="rId7"/>
    <p:sldId id="366" r:id="rId8"/>
    <p:sldId id="340" r:id="rId9"/>
    <p:sldId id="368" r:id="rId10"/>
    <p:sldId id="334" r:id="rId11"/>
    <p:sldId id="371" r:id="rId12"/>
    <p:sldId id="373" r:id="rId13"/>
    <p:sldId id="317" r:id="rId14"/>
    <p:sldId id="335" r:id="rId15"/>
    <p:sldId id="374" r:id="rId16"/>
    <p:sldId id="375" r:id="rId17"/>
    <p:sldId id="378" r:id="rId18"/>
    <p:sldId id="376" r:id="rId19"/>
    <p:sldId id="336" r:id="rId20"/>
    <p:sldId id="377" r:id="rId21"/>
    <p:sldId id="379" r:id="rId22"/>
    <p:sldId id="380" r:id="rId23"/>
    <p:sldId id="381"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EBF7"/>
    <a:srgbClr val="1F4E79"/>
    <a:srgbClr val="FFFFFF"/>
    <a:srgbClr val="FFB5B5"/>
    <a:srgbClr val="F9E0CB"/>
    <a:srgbClr val="FFFFC9"/>
    <a:srgbClr val="E8F5DA"/>
    <a:srgbClr val="C9EEFC"/>
    <a:srgbClr val="E1D3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91D4861-FC78-4FF5-9BCF-140BF76BAAB6}" v="1" dt="2023-05-19T09:26:36.73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711" autoAdjust="0"/>
    <p:restoredTop sz="94660"/>
  </p:normalViewPr>
  <p:slideViewPr>
    <p:cSldViewPr snapToGrid="0">
      <p:cViewPr varScale="1">
        <p:scale>
          <a:sx n="81" d="100"/>
          <a:sy n="81" d="100"/>
        </p:scale>
        <p:origin x="950"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1.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customXml" Target="../customXml/item3.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 Id="rId30"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39C770-7F75-4C26-BCD6-1BD033FC6A6E}" type="datetimeFigureOut">
              <a:rPr lang="en-GB" smtClean="0"/>
              <a:t>19/01/2024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FB9AAE-7A67-4768-B76C-0636F4ECD0FB}" type="slidenum">
              <a:rPr lang="en-GB" smtClean="0"/>
              <a:t>‹#›</a:t>
            </a:fld>
            <a:endParaRPr lang="en-GB"/>
          </a:p>
        </p:txBody>
      </p:sp>
    </p:spTree>
    <p:extLst>
      <p:ext uri="{BB962C8B-B14F-4D97-AF65-F5344CB8AC3E}">
        <p14:creationId xmlns:p14="http://schemas.microsoft.com/office/powerpoint/2010/main" val="27960824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45FCE8D-3DDF-445B-B02E-0673316BD51B}" type="slidenum">
              <a:rPr lang="en-GB" smtClean="0"/>
              <a:t>1</a:t>
            </a:fld>
            <a:endParaRPr lang="en-GB"/>
          </a:p>
        </p:txBody>
      </p:sp>
    </p:spTree>
    <p:extLst>
      <p:ext uri="{BB962C8B-B14F-4D97-AF65-F5344CB8AC3E}">
        <p14:creationId xmlns:p14="http://schemas.microsoft.com/office/powerpoint/2010/main" val="33880898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45FCE8D-3DDF-445B-B02E-0673316BD51B}" type="slidenum">
              <a:rPr lang="en-GB" smtClean="0"/>
              <a:t>2</a:t>
            </a:fld>
            <a:endParaRPr lang="en-GB"/>
          </a:p>
        </p:txBody>
      </p:sp>
    </p:spTree>
    <p:extLst>
      <p:ext uri="{BB962C8B-B14F-4D97-AF65-F5344CB8AC3E}">
        <p14:creationId xmlns:p14="http://schemas.microsoft.com/office/powerpoint/2010/main" val="32501852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4FB9AAE-7A67-4768-B76C-0636F4ECD0FB}" type="slidenum">
              <a:rPr lang="en-GB" smtClean="0"/>
              <a:t>4</a:t>
            </a:fld>
            <a:endParaRPr lang="en-GB"/>
          </a:p>
        </p:txBody>
      </p:sp>
    </p:spTree>
    <p:extLst>
      <p:ext uri="{BB962C8B-B14F-4D97-AF65-F5344CB8AC3E}">
        <p14:creationId xmlns:p14="http://schemas.microsoft.com/office/powerpoint/2010/main" val="23887225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4FB9AAE-7A67-4768-B76C-0636F4ECD0FB}" type="slidenum">
              <a:rPr lang="en-GB" smtClean="0"/>
              <a:t>5</a:t>
            </a:fld>
            <a:endParaRPr lang="en-GB"/>
          </a:p>
        </p:txBody>
      </p:sp>
    </p:spTree>
    <p:extLst>
      <p:ext uri="{BB962C8B-B14F-4D97-AF65-F5344CB8AC3E}">
        <p14:creationId xmlns:p14="http://schemas.microsoft.com/office/powerpoint/2010/main" val="38443989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B0086906-67EB-499C-8505-67DE301BE073}" type="datetimeFigureOut">
              <a:rPr lang="en-GB" smtClean="0"/>
              <a:t>19/01/2024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36DADBA-0742-4908-A89B-ACCD52E6CC0D}" type="slidenum">
              <a:rPr lang="en-GB" smtClean="0"/>
              <a:t>‹#›</a:t>
            </a:fld>
            <a:endParaRPr lang="en-GB"/>
          </a:p>
        </p:txBody>
      </p:sp>
    </p:spTree>
    <p:extLst>
      <p:ext uri="{BB962C8B-B14F-4D97-AF65-F5344CB8AC3E}">
        <p14:creationId xmlns:p14="http://schemas.microsoft.com/office/powerpoint/2010/main" val="3177417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0086906-67EB-499C-8505-67DE301BE073}" type="datetimeFigureOut">
              <a:rPr lang="en-GB" smtClean="0"/>
              <a:t>19/01/2024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36DADBA-0742-4908-A89B-ACCD52E6CC0D}" type="slidenum">
              <a:rPr lang="en-GB" smtClean="0"/>
              <a:t>‹#›</a:t>
            </a:fld>
            <a:endParaRPr lang="en-GB"/>
          </a:p>
        </p:txBody>
      </p:sp>
    </p:spTree>
    <p:extLst>
      <p:ext uri="{BB962C8B-B14F-4D97-AF65-F5344CB8AC3E}">
        <p14:creationId xmlns:p14="http://schemas.microsoft.com/office/powerpoint/2010/main" val="1032524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0086906-67EB-499C-8505-67DE301BE073}" type="datetimeFigureOut">
              <a:rPr lang="en-GB" smtClean="0"/>
              <a:t>19/01/2024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36DADBA-0742-4908-A89B-ACCD52E6CC0D}" type="slidenum">
              <a:rPr lang="en-GB" smtClean="0"/>
              <a:t>‹#›</a:t>
            </a:fld>
            <a:endParaRPr lang="en-GB"/>
          </a:p>
        </p:txBody>
      </p:sp>
    </p:spTree>
    <p:extLst>
      <p:ext uri="{BB962C8B-B14F-4D97-AF65-F5344CB8AC3E}">
        <p14:creationId xmlns:p14="http://schemas.microsoft.com/office/powerpoint/2010/main" val="2581428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0086906-67EB-499C-8505-67DE301BE073}" type="datetimeFigureOut">
              <a:rPr lang="en-GB" smtClean="0"/>
              <a:t>19/01/2024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36DADBA-0742-4908-A89B-ACCD52E6CC0D}" type="slidenum">
              <a:rPr lang="en-GB" smtClean="0"/>
              <a:t>‹#›</a:t>
            </a:fld>
            <a:endParaRPr lang="en-GB"/>
          </a:p>
        </p:txBody>
      </p:sp>
    </p:spTree>
    <p:extLst>
      <p:ext uri="{BB962C8B-B14F-4D97-AF65-F5344CB8AC3E}">
        <p14:creationId xmlns:p14="http://schemas.microsoft.com/office/powerpoint/2010/main" val="2073727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086906-67EB-499C-8505-67DE301BE073}" type="datetimeFigureOut">
              <a:rPr lang="en-GB" smtClean="0"/>
              <a:t>19/01/2024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36DADBA-0742-4908-A89B-ACCD52E6CC0D}" type="slidenum">
              <a:rPr lang="en-GB" smtClean="0"/>
              <a:t>‹#›</a:t>
            </a:fld>
            <a:endParaRPr lang="en-GB"/>
          </a:p>
        </p:txBody>
      </p:sp>
    </p:spTree>
    <p:extLst>
      <p:ext uri="{BB962C8B-B14F-4D97-AF65-F5344CB8AC3E}">
        <p14:creationId xmlns:p14="http://schemas.microsoft.com/office/powerpoint/2010/main" val="3189001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B0086906-67EB-499C-8505-67DE301BE073}" type="datetimeFigureOut">
              <a:rPr lang="en-GB" smtClean="0"/>
              <a:t>19/01/2024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36DADBA-0742-4908-A89B-ACCD52E6CC0D}" type="slidenum">
              <a:rPr lang="en-GB" smtClean="0"/>
              <a:t>‹#›</a:t>
            </a:fld>
            <a:endParaRPr lang="en-GB"/>
          </a:p>
        </p:txBody>
      </p:sp>
    </p:spTree>
    <p:extLst>
      <p:ext uri="{BB962C8B-B14F-4D97-AF65-F5344CB8AC3E}">
        <p14:creationId xmlns:p14="http://schemas.microsoft.com/office/powerpoint/2010/main" val="1170347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B0086906-67EB-499C-8505-67DE301BE073}" type="datetimeFigureOut">
              <a:rPr lang="en-GB" smtClean="0"/>
              <a:t>19/01/2024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36DADBA-0742-4908-A89B-ACCD52E6CC0D}" type="slidenum">
              <a:rPr lang="en-GB" smtClean="0"/>
              <a:t>‹#›</a:t>
            </a:fld>
            <a:endParaRPr lang="en-GB"/>
          </a:p>
        </p:txBody>
      </p:sp>
    </p:spTree>
    <p:extLst>
      <p:ext uri="{BB962C8B-B14F-4D97-AF65-F5344CB8AC3E}">
        <p14:creationId xmlns:p14="http://schemas.microsoft.com/office/powerpoint/2010/main" val="3997838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B0086906-67EB-499C-8505-67DE301BE073}" type="datetimeFigureOut">
              <a:rPr lang="en-GB" smtClean="0"/>
              <a:t>19/01/2024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36DADBA-0742-4908-A89B-ACCD52E6CC0D}" type="slidenum">
              <a:rPr lang="en-GB" smtClean="0"/>
              <a:t>‹#›</a:t>
            </a:fld>
            <a:endParaRPr lang="en-GB"/>
          </a:p>
        </p:txBody>
      </p:sp>
    </p:spTree>
    <p:extLst>
      <p:ext uri="{BB962C8B-B14F-4D97-AF65-F5344CB8AC3E}">
        <p14:creationId xmlns:p14="http://schemas.microsoft.com/office/powerpoint/2010/main" val="2734540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086906-67EB-499C-8505-67DE301BE073}" type="datetimeFigureOut">
              <a:rPr lang="en-GB" smtClean="0"/>
              <a:t>19/01/2024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36DADBA-0742-4908-A89B-ACCD52E6CC0D}" type="slidenum">
              <a:rPr lang="en-GB" smtClean="0"/>
              <a:t>‹#›</a:t>
            </a:fld>
            <a:endParaRPr lang="en-GB"/>
          </a:p>
        </p:txBody>
      </p:sp>
    </p:spTree>
    <p:extLst>
      <p:ext uri="{BB962C8B-B14F-4D97-AF65-F5344CB8AC3E}">
        <p14:creationId xmlns:p14="http://schemas.microsoft.com/office/powerpoint/2010/main" val="773872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086906-67EB-499C-8505-67DE301BE073}" type="datetimeFigureOut">
              <a:rPr lang="en-GB" smtClean="0"/>
              <a:t>19/01/2024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36DADBA-0742-4908-A89B-ACCD52E6CC0D}" type="slidenum">
              <a:rPr lang="en-GB" smtClean="0"/>
              <a:t>‹#›</a:t>
            </a:fld>
            <a:endParaRPr lang="en-GB"/>
          </a:p>
        </p:txBody>
      </p:sp>
    </p:spTree>
    <p:extLst>
      <p:ext uri="{BB962C8B-B14F-4D97-AF65-F5344CB8AC3E}">
        <p14:creationId xmlns:p14="http://schemas.microsoft.com/office/powerpoint/2010/main" val="1896310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086906-67EB-499C-8505-67DE301BE073}" type="datetimeFigureOut">
              <a:rPr lang="en-GB" smtClean="0"/>
              <a:t>19/01/2024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36DADBA-0742-4908-A89B-ACCD52E6CC0D}" type="slidenum">
              <a:rPr lang="en-GB" smtClean="0"/>
              <a:t>‹#›</a:t>
            </a:fld>
            <a:endParaRPr lang="en-GB"/>
          </a:p>
        </p:txBody>
      </p:sp>
    </p:spTree>
    <p:extLst>
      <p:ext uri="{BB962C8B-B14F-4D97-AF65-F5344CB8AC3E}">
        <p14:creationId xmlns:p14="http://schemas.microsoft.com/office/powerpoint/2010/main" val="3633301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086906-67EB-499C-8505-67DE301BE073}" type="datetimeFigureOut">
              <a:rPr lang="en-GB" smtClean="0"/>
              <a:t>19/01/2024</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6DADBA-0742-4908-A89B-ACCD52E6CC0D}" type="slidenum">
              <a:rPr lang="en-GB" smtClean="0"/>
              <a:t>‹#›</a:t>
            </a:fld>
            <a:endParaRPr lang="en-GB"/>
          </a:p>
        </p:txBody>
      </p:sp>
    </p:spTree>
    <p:extLst>
      <p:ext uri="{BB962C8B-B14F-4D97-AF65-F5344CB8AC3E}">
        <p14:creationId xmlns:p14="http://schemas.microsoft.com/office/powerpoint/2010/main" val="27787005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27F75-CBF7-5CC8-4AA8-DAA8BE2FF674}"/>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D13FEF96-F5A1-10FB-09A8-FD4D7BF1A3F1}"/>
              </a:ext>
            </a:extLst>
          </p:cNvPr>
          <p:cNvSpPr>
            <a:spLocks noGrp="1"/>
          </p:cNvSpPr>
          <p:nvPr>
            <p:ph idx="1"/>
          </p:nvPr>
        </p:nvSpPr>
        <p:spPr/>
        <p:txBody>
          <a:bodyPr/>
          <a:lstStyle/>
          <a:p>
            <a:endParaRPr lang="en-GB"/>
          </a:p>
        </p:txBody>
      </p:sp>
      <p:pic>
        <p:nvPicPr>
          <p:cNvPr id="4" name="Picture 3" descr="A picture containing text&#10;&#10;Description automatically generated">
            <a:extLst>
              <a:ext uri="{FF2B5EF4-FFF2-40B4-BE49-F238E27FC236}">
                <a16:creationId xmlns:a16="http://schemas.microsoft.com/office/drawing/2014/main" id="{68C9019D-78A6-4D39-9C24-47BC61ECE8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877"/>
            <a:ext cx="12192000" cy="6858000"/>
          </a:xfrm>
          <a:prstGeom prst="rect">
            <a:avLst/>
          </a:prstGeom>
        </p:spPr>
      </p:pic>
      <p:pic>
        <p:nvPicPr>
          <p:cNvPr id="12" name="Picture 11">
            <a:extLst>
              <a:ext uri="{FF2B5EF4-FFF2-40B4-BE49-F238E27FC236}">
                <a16:creationId xmlns:a16="http://schemas.microsoft.com/office/drawing/2014/main" id="{1F0EA893-86D9-2881-9CC7-6231C767DF0F}"/>
              </a:ext>
            </a:extLst>
          </p:cNvPr>
          <p:cNvPicPr>
            <a:picLocks noChangeAspect="1"/>
          </p:cNvPicPr>
          <p:nvPr/>
        </p:nvPicPr>
        <p:blipFill>
          <a:blip r:embed="rId4"/>
          <a:stretch>
            <a:fillRect/>
          </a:stretch>
        </p:blipFill>
        <p:spPr>
          <a:xfrm>
            <a:off x="1872075" y="1045213"/>
            <a:ext cx="8299326" cy="5346681"/>
          </a:xfrm>
          <a:prstGeom prst="rect">
            <a:avLst/>
          </a:prstGeom>
        </p:spPr>
      </p:pic>
      <p:grpSp>
        <p:nvGrpSpPr>
          <p:cNvPr id="13" name="Group 12">
            <a:extLst>
              <a:ext uri="{FF2B5EF4-FFF2-40B4-BE49-F238E27FC236}">
                <a16:creationId xmlns:a16="http://schemas.microsoft.com/office/drawing/2014/main" id="{3D346884-3B4E-41D5-B92D-80E2E962B51F}"/>
              </a:ext>
            </a:extLst>
          </p:cNvPr>
          <p:cNvGrpSpPr/>
          <p:nvPr/>
        </p:nvGrpSpPr>
        <p:grpSpPr>
          <a:xfrm rot="10800000" flipH="1">
            <a:off x="4138418" y="211795"/>
            <a:ext cx="5986199" cy="716877"/>
            <a:chOff x="-2905718" y="3657600"/>
            <a:chExt cx="2702518" cy="584200"/>
          </a:xfrm>
          <a:solidFill>
            <a:schemeClr val="accent1">
              <a:lumMod val="50000"/>
            </a:schemeClr>
          </a:solidFill>
        </p:grpSpPr>
        <p:sp>
          <p:nvSpPr>
            <p:cNvPr id="14" name="Rectangle: Single Corner Rounded 13">
              <a:extLst>
                <a:ext uri="{FF2B5EF4-FFF2-40B4-BE49-F238E27FC236}">
                  <a16:creationId xmlns:a16="http://schemas.microsoft.com/office/drawing/2014/main" id="{B6406BDC-B562-413C-84B8-B5EB4A851BF4}"/>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Single Corner Rounded 14">
              <a:extLst>
                <a:ext uri="{FF2B5EF4-FFF2-40B4-BE49-F238E27FC236}">
                  <a16:creationId xmlns:a16="http://schemas.microsoft.com/office/drawing/2014/main" id="{6F31612B-36CF-23F0-2E08-F3DD6B13D23C}"/>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6" name="TextBox 15">
            <a:extLst>
              <a:ext uri="{FF2B5EF4-FFF2-40B4-BE49-F238E27FC236}">
                <a16:creationId xmlns:a16="http://schemas.microsoft.com/office/drawing/2014/main" id="{1892C0F6-8E42-52A9-E4C5-E48521D6E4E6}"/>
              </a:ext>
            </a:extLst>
          </p:cNvPr>
          <p:cNvSpPr txBox="1"/>
          <p:nvPr/>
        </p:nvSpPr>
        <p:spPr>
          <a:xfrm>
            <a:off x="4249513" y="244966"/>
            <a:ext cx="5764009" cy="584775"/>
          </a:xfrm>
          <a:prstGeom prst="rect">
            <a:avLst/>
          </a:prstGeom>
          <a:noFill/>
        </p:spPr>
        <p:txBody>
          <a:bodyPr wrap="square" rtlCol="0">
            <a:spAutoFit/>
          </a:bodyPr>
          <a:lstStyle/>
          <a:p>
            <a:pPr algn="ctr"/>
            <a:r>
              <a:rPr lang="en-GB" sz="3200" b="1" dirty="0">
                <a:solidFill>
                  <a:schemeClr val="bg1"/>
                </a:solidFill>
              </a:rPr>
              <a:t>Starter Quiz</a:t>
            </a:r>
          </a:p>
        </p:txBody>
      </p:sp>
      <p:sp>
        <p:nvSpPr>
          <p:cNvPr id="17" name="TextBox 16">
            <a:extLst>
              <a:ext uri="{FF2B5EF4-FFF2-40B4-BE49-F238E27FC236}">
                <a16:creationId xmlns:a16="http://schemas.microsoft.com/office/drawing/2014/main" id="{475AF147-1717-3B13-9846-38205E10C552}"/>
              </a:ext>
            </a:extLst>
          </p:cNvPr>
          <p:cNvSpPr txBox="1"/>
          <p:nvPr/>
        </p:nvSpPr>
        <p:spPr>
          <a:xfrm>
            <a:off x="2017183" y="1181281"/>
            <a:ext cx="2542523" cy="1646605"/>
          </a:xfrm>
          <a:prstGeom prst="rect">
            <a:avLst/>
          </a:prstGeom>
          <a:noFill/>
        </p:spPr>
        <p:txBody>
          <a:bodyPr wrap="square" rtlCol="0">
            <a:spAutoFit/>
          </a:bodyPr>
          <a:lstStyle/>
          <a:p>
            <a:pPr marL="342900" indent="-342900">
              <a:buAutoNum type="arabicPeriod"/>
            </a:pPr>
            <a:r>
              <a:rPr lang="en-GB" sz="1200" b="1" dirty="0"/>
              <a:t>Which of the below is an example of a simile?</a:t>
            </a:r>
          </a:p>
          <a:p>
            <a:endParaRPr lang="en-GB" sz="300" i="1" dirty="0"/>
          </a:p>
          <a:p>
            <a:pPr marL="342900" indent="-342900">
              <a:buAutoNum type="alphaUcPeriod"/>
            </a:pPr>
            <a:r>
              <a:rPr lang="en-GB" sz="1200" i="1" dirty="0"/>
              <a:t>He was as tired as a dog</a:t>
            </a:r>
          </a:p>
          <a:p>
            <a:pPr marL="342900" indent="-342900">
              <a:buAutoNum type="alphaUcPeriod"/>
            </a:pPr>
            <a:r>
              <a:rPr lang="en-GB" sz="1200" i="1" dirty="0"/>
              <a:t>She moved the suitcase, gingerly</a:t>
            </a:r>
          </a:p>
          <a:p>
            <a:pPr marL="342900" indent="-342900">
              <a:buAutoNum type="alphaUcPeriod"/>
            </a:pPr>
            <a:r>
              <a:rPr lang="en-GB" sz="1200" i="1" dirty="0"/>
              <a:t>He was a lion</a:t>
            </a:r>
          </a:p>
          <a:p>
            <a:pPr marL="342900" indent="-342900">
              <a:buAutoNum type="alphaUcPeriod"/>
            </a:pPr>
            <a:r>
              <a:rPr lang="en-GB" sz="1200" i="1" dirty="0"/>
              <a:t>The table happy, frustrated and angry, all at the same time</a:t>
            </a:r>
          </a:p>
          <a:p>
            <a:endParaRPr lang="en-GB" sz="1400" i="1" dirty="0"/>
          </a:p>
        </p:txBody>
      </p:sp>
      <p:sp>
        <p:nvSpPr>
          <p:cNvPr id="18" name="TextBox 17">
            <a:extLst>
              <a:ext uri="{FF2B5EF4-FFF2-40B4-BE49-F238E27FC236}">
                <a16:creationId xmlns:a16="http://schemas.microsoft.com/office/drawing/2014/main" id="{C85987ED-9152-1CC9-61B1-26DC93AF2708}"/>
              </a:ext>
            </a:extLst>
          </p:cNvPr>
          <p:cNvSpPr txBox="1"/>
          <p:nvPr/>
        </p:nvSpPr>
        <p:spPr>
          <a:xfrm>
            <a:off x="7470998" y="1074061"/>
            <a:ext cx="2542523" cy="1169551"/>
          </a:xfrm>
          <a:prstGeom prst="rect">
            <a:avLst/>
          </a:prstGeom>
          <a:noFill/>
        </p:spPr>
        <p:txBody>
          <a:bodyPr wrap="square" rtlCol="0">
            <a:spAutoFit/>
          </a:bodyPr>
          <a:lstStyle/>
          <a:p>
            <a:r>
              <a:rPr lang="en-GB" sz="1400" b="1" dirty="0"/>
              <a:t>3. Rewrite and correct all mistakes in the below sentence:</a:t>
            </a:r>
          </a:p>
          <a:p>
            <a:endParaRPr lang="en-GB" sz="1400" b="1" dirty="0"/>
          </a:p>
          <a:p>
            <a:r>
              <a:rPr lang="en-GB" sz="1400" i="1" dirty="0"/>
              <a:t>David one of five children was excited for his birthday</a:t>
            </a:r>
          </a:p>
        </p:txBody>
      </p:sp>
      <p:sp>
        <p:nvSpPr>
          <p:cNvPr id="19" name="TextBox 18">
            <a:extLst>
              <a:ext uri="{FF2B5EF4-FFF2-40B4-BE49-F238E27FC236}">
                <a16:creationId xmlns:a16="http://schemas.microsoft.com/office/drawing/2014/main" id="{84765F6D-96AE-7AB8-DBB3-6D97A2E87597}"/>
              </a:ext>
            </a:extLst>
          </p:cNvPr>
          <p:cNvSpPr txBox="1"/>
          <p:nvPr/>
        </p:nvSpPr>
        <p:spPr>
          <a:xfrm>
            <a:off x="7520591" y="3133777"/>
            <a:ext cx="2542523" cy="738664"/>
          </a:xfrm>
          <a:prstGeom prst="rect">
            <a:avLst/>
          </a:prstGeom>
          <a:noFill/>
        </p:spPr>
        <p:txBody>
          <a:bodyPr wrap="square" rtlCol="0">
            <a:spAutoFit/>
          </a:bodyPr>
          <a:lstStyle/>
          <a:p>
            <a:r>
              <a:rPr lang="en-GB" sz="1400" b="1" dirty="0"/>
              <a:t>6. How long should you spend planning and writing a narrative writing task?</a:t>
            </a:r>
            <a:endParaRPr lang="en-GB" sz="1400" i="1" dirty="0"/>
          </a:p>
        </p:txBody>
      </p:sp>
      <p:sp>
        <p:nvSpPr>
          <p:cNvPr id="20" name="TextBox 19">
            <a:extLst>
              <a:ext uri="{FF2B5EF4-FFF2-40B4-BE49-F238E27FC236}">
                <a16:creationId xmlns:a16="http://schemas.microsoft.com/office/drawing/2014/main" id="{B9DAB79C-FC58-8B82-7DD4-2855B18F996F}"/>
              </a:ext>
            </a:extLst>
          </p:cNvPr>
          <p:cNvSpPr txBox="1"/>
          <p:nvPr/>
        </p:nvSpPr>
        <p:spPr>
          <a:xfrm>
            <a:off x="2020599" y="3133777"/>
            <a:ext cx="2542523" cy="1169551"/>
          </a:xfrm>
          <a:prstGeom prst="rect">
            <a:avLst/>
          </a:prstGeom>
          <a:noFill/>
        </p:spPr>
        <p:txBody>
          <a:bodyPr wrap="square" rtlCol="0">
            <a:spAutoFit/>
          </a:bodyPr>
          <a:lstStyle/>
          <a:p>
            <a:r>
              <a:rPr lang="en-GB" sz="1400" b="1" dirty="0"/>
              <a:t>4. Add brackets to this sentence</a:t>
            </a:r>
          </a:p>
          <a:p>
            <a:endParaRPr lang="en-GB" sz="1400" b="1" i="1" dirty="0"/>
          </a:p>
          <a:p>
            <a:r>
              <a:rPr lang="en-GB" sz="1400" i="1" dirty="0"/>
              <a:t>They moved quickly to the front of the queue worried they would lose out if they didn’t.</a:t>
            </a:r>
          </a:p>
        </p:txBody>
      </p:sp>
      <p:sp>
        <p:nvSpPr>
          <p:cNvPr id="21" name="TextBox 20">
            <a:extLst>
              <a:ext uri="{FF2B5EF4-FFF2-40B4-BE49-F238E27FC236}">
                <a16:creationId xmlns:a16="http://schemas.microsoft.com/office/drawing/2014/main" id="{681D8A99-9E24-06C1-EA2B-304F47776A83}"/>
              </a:ext>
            </a:extLst>
          </p:cNvPr>
          <p:cNvSpPr txBox="1"/>
          <p:nvPr/>
        </p:nvSpPr>
        <p:spPr>
          <a:xfrm>
            <a:off x="4770595" y="3133777"/>
            <a:ext cx="2542523" cy="307777"/>
          </a:xfrm>
          <a:prstGeom prst="rect">
            <a:avLst/>
          </a:prstGeom>
          <a:noFill/>
        </p:spPr>
        <p:txBody>
          <a:bodyPr wrap="square" rtlCol="0">
            <a:spAutoFit/>
          </a:bodyPr>
          <a:lstStyle/>
          <a:p>
            <a:r>
              <a:rPr lang="en-GB" sz="1400" b="1" dirty="0"/>
              <a:t>5. Name 3 structural features</a:t>
            </a:r>
          </a:p>
        </p:txBody>
      </p:sp>
      <p:sp>
        <p:nvSpPr>
          <p:cNvPr id="22" name="TextBox 21">
            <a:extLst>
              <a:ext uri="{FF2B5EF4-FFF2-40B4-BE49-F238E27FC236}">
                <a16:creationId xmlns:a16="http://schemas.microsoft.com/office/drawing/2014/main" id="{2585DDE6-0332-E38C-0D49-34F0D67875CD}"/>
              </a:ext>
            </a:extLst>
          </p:cNvPr>
          <p:cNvSpPr txBox="1"/>
          <p:nvPr/>
        </p:nvSpPr>
        <p:spPr>
          <a:xfrm>
            <a:off x="2020598" y="4710949"/>
            <a:ext cx="2542523" cy="954107"/>
          </a:xfrm>
          <a:prstGeom prst="rect">
            <a:avLst/>
          </a:prstGeom>
          <a:noFill/>
        </p:spPr>
        <p:txBody>
          <a:bodyPr wrap="square" rtlCol="0">
            <a:spAutoFit/>
          </a:bodyPr>
          <a:lstStyle/>
          <a:p>
            <a:r>
              <a:rPr lang="en-GB" sz="1400" b="1" dirty="0"/>
              <a:t>7. What structural features can you use to end a story or creative writing example?</a:t>
            </a:r>
            <a:endParaRPr lang="en-GB" sz="1400" dirty="0"/>
          </a:p>
          <a:p>
            <a:endParaRPr lang="en-GB" sz="1400" i="1" dirty="0"/>
          </a:p>
        </p:txBody>
      </p:sp>
      <p:sp>
        <p:nvSpPr>
          <p:cNvPr id="23" name="TextBox 22">
            <a:extLst>
              <a:ext uri="{FF2B5EF4-FFF2-40B4-BE49-F238E27FC236}">
                <a16:creationId xmlns:a16="http://schemas.microsoft.com/office/drawing/2014/main" id="{C0E1B7B5-A285-F9F7-6AE2-95EBF07B8191}"/>
              </a:ext>
            </a:extLst>
          </p:cNvPr>
          <p:cNvSpPr txBox="1"/>
          <p:nvPr/>
        </p:nvSpPr>
        <p:spPr>
          <a:xfrm>
            <a:off x="4711644" y="4617698"/>
            <a:ext cx="2592117" cy="1708160"/>
          </a:xfrm>
          <a:prstGeom prst="rect">
            <a:avLst/>
          </a:prstGeom>
          <a:noFill/>
        </p:spPr>
        <p:txBody>
          <a:bodyPr wrap="square" rtlCol="0">
            <a:spAutoFit/>
          </a:bodyPr>
          <a:lstStyle/>
          <a:p>
            <a:r>
              <a:rPr lang="en-GB" sz="1400" b="1" dirty="0"/>
              <a:t>8. Which of the below is the definition of a metaphor?</a:t>
            </a:r>
          </a:p>
          <a:p>
            <a:endParaRPr lang="en-GB" sz="500" b="1" dirty="0"/>
          </a:p>
          <a:p>
            <a:pPr marL="342900" indent="-342900">
              <a:buAutoNum type="alphaUcPeriod"/>
            </a:pPr>
            <a:r>
              <a:rPr lang="en-GB" sz="1200" dirty="0"/>
              <a:t>A comparison using ‘as’ or ‘like’</a:t>
            </a:r>
          </a:p>
          <a:p>
            <a:pPr marL="342900" indent="-342900">
              <a:buAutoNum type="alphaUcPeriod"/>
            </a:pPr>
            <a:r>
              <a:rPr lang="en-GB" sz="1200" dirty="0"/>
              <a:t>A comparison using ‘is’ or ‘was’</a:t>
            </a:r>
          </a:p>
          <a:p>
            <a:pPr marL="342900" indent="-342900">
              <a:buAutoNum type="alphaUcPeriod"/>
            </a:pPr>
            <a:r>
              <a:rPr lang="en-GB" sz="1200" dirty="0"/>
              <a:t>Describing an object or thing as if it were alive</a:t>
            </a:r>
          </a:p>
          <a:p>
            <a:pPr marL="342900" indent="-342900">
              <a:buAutoNum type="alphaUcPeriod"/>
            </a:pPr>
            <a:r>
              <a:rPr lang="en-GB" sz="1200" dirty="0"/>
              <a:t>A word used to represent a sound</a:t>
            </a:r>
          </a:p>
        </p:txBody>
      </p:sp>
      <p:sp>
        <p:nvSpPr>
          <p:cNvPr id="24" name="TextBox 23">
            <a:extLst>
              <a:ext uri="{FF2B5EF4-FFF2-40B4-BE49-F238E27FC236}">
                <a16:creationId xmlns:a16="http://schemas.microsoft.com/office/drawing/2014/main" id="{A9ECC966-0D3D-04D0-D0EB-BBAFE689E9CA}"/>
              </a:ext>
            </a:extLst>
          </p:cNvPr>
          <p:cNvSpPr txBox="1"/>
          <p:nvPr/>
        </p:nvSpPr>
        <p:spPr>
          <a:xfrm>
            <a:off x="4721001" y="1228767"/>
            <a:ext cx="2592117" cy="1492716"/>
          </a:xfrm>
          <a:prstGeom prst="rect">
            <a:avLst/>
          </a:prstGeom>
          <a:noFill/>
        </p:spPr>
        <p:txBody>
          <a:bodyPr wrap="square" rtlCol="0">
            <a:spAutoFit/>
          </a:bodyPr>
          <a:lstStyle/>
          <a:p>
            <a:r>
              <a:rPr lang="en-GB" sz="1300" b="1" dirty="0"/>
              <a:t>2. What does the below extract make the reader feel?</a:t>
            </a:r>
          </a:p>
          <a:p>
            <a:endParaRPr lang="en-GB" sz="500" b="1" i="1" dirty="0"/>
          </a:p>
          <a:p>
            <a:r>
              <a:rPr lang="en-GB" sz="1200" i="1" dirty="0"/>
              <a:t>Michael had never seen anything like it. The crowd thronged and moved as one as the match continued. The players moved mysteriously, almost floating. What would come next?</a:t>
            </a:r>
          </a:p>
        </p:txBody>
      </p:sp>
      <p:sp>
        <p:nvSpPr>
          <p:cNvPr id="25" name="TextBox 24">
            <a:extLst>
              <a:ext uri="{FF2B5EF4-FFF2-40B4-BE49-F238E27FC236}">
                <a16:creationId xmlns:a16="http://schemas.microsoft.com/office/drawing/2014/main" id="{645E30A3-0E40-EF5C-5FC0-3377CD9C16FB}"/>
              </a:ext>
            </a:extLst>
          </p:cNvPr>
          <p:cNvSpPr txBox="1"/>
          <p:nvPr/>
        </p:nvSpPr>
        <p:spPr>
          <a:xfrm>
            <a:off x="7578755" y="4829833"/>
            <a:ext cx="2542523" cy="523220"/>
          </a:xfrm>
          <a:prstGeom prst="rect">
            <a:avLst/>
          </a:prstGeom>
          <a:noFill/>
        </p:spPr>
        <p:txBody>
          <a:bodyPr wrap="square" rtlCol="0">
            <a:spAutoFit/>
          </a:bodyPr>
          <a:lstStyle/>
          <a:p>
            <a:r>
              <a:rPr lang="en-GB" sz="1400" b="1" dirty="0">
                <a:solidFill>
                  <a:schemeClr val="bg1"/>
                </a:solidFill>
              </a:rPr>
              <a:t>9. What resources will you use to help your revision?</a:t>
            </a:r>
            <a:endParaRPr lang="en-GB" sz="1400" i="1" dirty="0">
              <a:solidFill>
                <a:schemeClr val="bg1"/>
              </a:solidFill>
            </a:endParaRPr>
          </a:p>
        </p:txBody>
      </p:sp>
      <p:sp>
        <p:nvSpPr>
          <p:cNvPr id="5" name="TextBox 4">
            <a:extLst>
              <a:ext uri="{FF2B5EF4-FFF2-40B4-BE49-F238E27FC236}">
                <a16:creationId xmlns:a16="http://schemas.microsoft.com/office/drawing/2014/main" id="{66D64598-0815-6D1B-7335-7C4C8B24A6D9}"/>
              </a:ext>
            </a:extLst>
          </p:cNvPr>
          <p:cNvSpPr txBox="1"/>
          <p:nvPr/>
        </p:nvSpPr>
        <p:spPr>
          <a:xfrm>
            <a:off x="0" y="6463953"/>
            <a:ext cx="6094428" cy="369332"/>
          </a:xfrm>
          <a:prstGeom prst="rect">
            <a:avLst/>
          </a:prstGeom>
          <a:noFill/>
        </p:spPr>
        <p:txBody>
          <a:bodyPr wrap="square">
            <a:spAutoFit/>
          </a:bodyPr>
          <a:lstStyle/>
          <a:p>
            <a:r>
              <a:rPr lang="en-GB" dirty="0"/>
              <a:t>TAO5.3_v1</a:t>
            </a:r>
          </a:p>
        </p:txBody>
      </p:sp>
    </p:spTree>
    <p:extLst>
      <p:ext uri="{BB962C8B-B14F-4D97-AF65-F5344CB8AC3E}">
        <p14:creationId xmlns:p14="http://schemas.microsoft.com/office/powerpoint/2010/main" val="1786967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7C6E3BFC-2139-7BB9-0C76-1B8C3879A5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1" name="Group 20">
            <a:extLst>
              <a:ext uri="{FF2B5EF4-FFF2-40B4-BE49-F238E27FC236}">
                <a16:creationId xmlns:a16="http://schemas.microsoft.com/office/drawing/2014/main" id="{A89E1B3C-B7DB-FD6D-BD50-64BDF457196D}"/>
              </a:ext>
            </a:extLst>
          </p:cNvPr>
          <p:cNvGrpSpPr/>
          <p:nvPr/>
        </p:nvGrpSpPr>
        <p:grpSpPr>
          <a:xfrm rot="10800000" flipH="1">
            <a:off x="1798848" y="1837826"/>
            <a:ext cx="8594305" cy="1961817"/>
            <a:chOff x="-2905718" y="3657600"/>
            <a:chExt cx="2702518" cy="584200"/>
          </a:xfrm>
          <a:solidFill>
            <a:schemeClr val="accent1">
              <a:lumMod val="20000"/>
              <a:lumOff val="80000"/>
            </a:schemeClr>
          </a:solidFill>
        </p:grpSpPr>
        <p:sp>
          <p:nvSpPr>
            <p:cNvPr id="22" name="Rectangle: Single Corner Rounded 21">
              <a:extLst>
                <a:ext uri="{FF2B5EF4-FFF2-40B4-BE49-F238E27FC236}">
                  <a16:creationId xmlns:a16="http://schemas.microsoft.com/office/drawing/2014/main" id="{69FB22AF-7551-00E1-4E7B-A156F8C47B16}"/>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Single Corner Rounded 22">
              <a:extLst>
                <a:ext uri="{FF2B5EF4-FFF2-40B4-BE49-F238E27FC236}">
                  <a16:creationId xmlns:a16="http://schemas.microsoft.com/office/drawing/2014/main" id="{B93D8DDB-75BE-504D-4AEB-E4495B953BC4}"/>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4" name="Group 23">
            <a:extLst>
              <a:ext uri="{FF2B5EF4-FFF2-40B4-BE49-F238E27FC236}">
                <a16:creationId xmlns:a16="http://schemas.microsoft.com/office/drawing/2014/main" id="{20B25E6D-7CC3-B836-0DA7-39406F5604A5}"/>
              </a:ext>
            </a:extLst>
          </p:cNvPr>
          <p:cNvGrpSpPr/>
          <p:nvPr/>
        </p:nvGrpSpPr>
        <p:grpSpPr>
          <a:xfrm rot="10800000" flipH="1">
            <a:off x="1798847" y="934360"/>
            <a:ext cx="8594306" cy="716877"/>
            <a:chOff x="-2905718" y="3657600"/>
            <a:chExt cx="2702518" cy="584200"/>
          </a:xfrm>
          <a:solidFill>
            <a:schemeClr val="accent1">
              <a:lumMod val="50000"/>
            </a:schemeClr>
          </a:solidFill>
        </p:grpSpPr>
        <p:sp>
          <p:nvSpPr>
            <p:cNvPr id="25" name="Rectangle: Single Corner Rounded 24">
              <a:extLst>
                <a:ext uri="{FF2B5EF4-FFF2-40B4-BE49-F238E27FC236}">
                  <a16:creationId xmlns:a16="http://schemas.microsoft.com/office/drawing/2014/main" id="{C9BE5872-976B-6209-4D8B-E7778BBE5FBF}"/>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Single Corner Rounded 25">
              <a:extLst>
                <a:ext uri="{FF2B5EF4-FFF2-40B4-BE49-F238E27FC236}">
                  <a16:creationId xmlns:a16="http://schemas.microsoft.com/office/drawing/2014/main" id="{C735DC13-1266-ABB5-63F1-FBE2C73D238F}"/>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7" name="Group 26">
            <a:extLst>
              <a:ext uri="{FF2B5EF4-FFF2-40B4-BE49-F238E27FC236}">
                <a16:creationId xmlns:a16="http://schemas.microsoft.com/office/drawing/2014/main" id="{860DC9BE-81A7-7670-EB3E-57C31658CEC2}"/>
              </a:ext>
            </a:extLst>
          </p:cNvPr>
          <p:cNvGrpSpPr/>
          <p:nvPr/>
        </p:nvGrpSpPr>
        <p:grpSpPr>
          <a:xfrm rot="10800000" flipH="1">
            <a:off x="1774309" y="3986230"/>
            <a:ext cx="8594305" cy="1961817"/>
            <a:chOff x="-2905718" y="3657600"/>
            <a:chExt cx="2702518" cy="584200"/>
          </a:xfrm>
          <a:solidFill>
            <a:schemeClr val="accent1">
              <a:lumMod val="20000"/>
              <a:lumOff val="80000"/>
            </a:schemeClr>
          </a:solidFill>
        </p:grpSpPr>
        <p:sp>
          <p:nvSpPr>
            <p:cNvPr id="28" name="Rectangle: Single Corner Rounded 27">
              <a:extLst>
                <a:ext uri="{FF2B5EF4-FFF2-40B4-BE49-F238E27FC236}">
                  <a16:creationId xmlns:a16="http://schemas.microsoft.com/office/drawing/2014/main" id="{9B66BBE4-BFF8-70B0-5B8F-E0A17BE80906}"/>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Single Corner Rounded 28">
              <a:extLst>
                <a:ext uri="{FF2B5EF4-FFF2-40B4-BE49-F238E27FC236}">
                  <a16:creationId xmlns:a16="http://schemas.microsoft.com/office/drawing/2014/main" id="{1A5D1330-3DA2-BF15-FDFE-F96EB0CFA3FD}"/>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Content Placeholder 2">
            <a:extLst>
              <a:ext uri="{FF2B5EF4-FFF2-40B4-BE49-F238E27FC236}">
                <a16:creationId xmlns:a16="http://schemas.microsoft.com/office/drawing/2014/main" id="{ECA46207-946B-AA73-BA91-B0E8BB29B14E}"/>
              </a:ext>
            </a:extLst>
          </p:cNvPr>
          <p:cNvSpPr>
            <a:spLocks noGrp="1"/>
          </p:cNvSpPr>
          <p:nvPr>
            <p:ph idx="1"/>
          </p:nvPr>
        </p:nvSpPr>
        <p:spPr>
          <a:xfrm>
            <a:off x="1995748" y="2242878"/>
            <a:ext cx="8151429" cy="4351338"/>
          </a:xfrm>
        </p:spPr>
        <p:txBody>
          <a:bodyPr>
            <a:normAutofit/>
          </a:bodyPr>
          <a:lstStyle/>
          <a:p>
            <a:r>
              <a:rPr lang="en-GB" sz="4400" dirty="0"/>
              <a:t>Let’s look at an example of transactional writing (a letter).</a:t>
            </a:r>
          </a:p>
          <a:p>
            <a:pPr marL="0" indent="0">
              <a:buNone/>
            </a:pPr>
            <a:endParaRPr lang="en-GB" sz="4400" dirty="0"/>
          </a:p>
          <a:p>
            <a:r>
              <a:rPr lang="en-GB" sz="4400" b="1" dirty="0"/>
              <a:t>In pairs, identify and label all of the persuasive devices. </a:t>
            </a:r>
            <a:endParaRPr lang="en-GB" sz="4400" dirty="0"/>
          </a:p>
        </p:txBody>
      </p:sp>
      <p:sp>
        <p:nvSpPr>
          <p:cNvPr id="8" name="TextBox 7">
            <a:extLst>
              <a:ext uri="{FF2B5EF4-FFF2-40B4-BE49-F238E27FC236}">
                <a16:creationId xmlns:a16="http://schemas.microsoft.com/office/drawing/2014/main" id="{55D1CB4F-4FCF-544D-4407-9C7C69DFD8B9}"/>
              </a:ext>
            </a:extLst>
          </p:cNvPr>
          <p:cNvSpPr txBox="1"/>
          <p:nvPr/>
        </p:nvSpPr>
        <p:spPr>
          <a:xfrm>
            <a:off x="3213996" y="967532"/>
            <a:ext cx="5764009" cy="584775"/>
          </a:xfrm>
          <a:prstGeom prst="rect">
            <a:avLst/>
          </a:prstGeom>
          <a:noFill/>
        </p:spPr>
        <p:txBody>
          <a:bodyPr wrap="square" rtlCol="0">
            <a:spAutoFit/>
          </a:bodyPr>
          <a:lstStyle/>
          <a:p>
            <a:pPr algn="ctr"/>
            <a:r>
              <a:rPr lang="en-GB" sz="3200" b="1" dirty="0">
                <a:solidFill>
                  <a:schemeClr val="bg1"/>
                </a:solidFill>
              </a:rPr>
              <a:t>Transactional Writing Task</a:t>
            </a:r>
          </a:p>
        </p:txBody>
      </p:sp>
      <p:sp>
        <p:nvSpPr>
          <p:cNvPr id="2" name="TextBox 1">
            <a:extLst>
              <a:ext uri="{FF2B5EF4-FFF2-40B4-BE49-F238E27FC236}">
                <a16:creationId xmlns:a16="http://schemas.microsoft.com/office/drawing/2014/main" id="{A38854D5-8191-894E-4C95-A4927B42D06D}"/>
              </a:ext>
            </a:extLst>
          </p:cNvPr>
          <p:cNvSpPr txBox="1"/>
          <p:nvPr/>
        </p:nvSpPr>
        <p:spPr>
          <a:xfrm>
            <a:off x="0" y="6463953"/>
            <a:ext cx="6094428" cy="369332"/>
          </a:xfrm>
          <a:prstGeom prst="rect">
            <a:avLst/>
          </a:prstGeom>
          <a:noFill/>
        </p:spPr>
        <p:txBody>
          <a:bodyPr wrap="square">
            <a:spAutoFit/>
          </a:bodyPr>
          <a:lstStyle/>
          <a:p>
            <a:r>
              <a:rPr lang="en-GB" dirty="0"/>
              <a:t>TAO5.3_v1</a:t>
            </a:r>
          </a:p>
        </p:txBody>
      </p:sp>
    </p:spTree>
    <p:extLst>
      <p:ext uri="{BB962C8B-B14F-4D97-AF65-F5344CB8AC3E}">
        <p14:creationId xmlns:p14="http://schemas.microsoft.com/office/powerpoint/2010/main" val="3844260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DC76BB97-B01D-A7E0-68DD-2929FEE9A0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7" name="Group 16">
            <a:extLst>
              <a:ext uri="{FF2B5EF4-FFF2-40B4-BE49-F238E27FC236}">
                <a16:creationId xmlns:a16="http://schemas.microsoft.com/office/drawing/2014/main" id="{9EE957F9-D54D-BD62-DC7D-7408E826EA17}"/>
              </a:ext>
            </a:extLst>
          </p:cNvPr>
          <p:cNvGrpSpPr/>
          <p:nvPr/>
        </p:nvGrpSpPr>
        <p:grpSpPr>
          <a:xfrm rot="10800000" flipH="1">
            <a:off x="2989541" y="1401508"/>
            <a:ext cx="6209774" cy="716877"/>
            <a:chOff x="-2905718" y="3657600"/>
            <a:chExt cx="2702518" cy="584200"/>
          </a:xfrm>
          <a:solidFill>
            <a:schemeClr val="accent1">
              <a:lumMod val="50000"/>
            </a:schemeClr>
          </a:solidFill>
        </p:grpSpPr>
        <p:sp>
          <p:nvSpPr>
            <p:cNvPr id="18" name="Rectangle: Single Corner Rounded 17">
              <a:extLst>
                <a:ext uri="{FF2B5EF4-FFF2-40B4-BE49-F238E27FC236}">
                  <a16:creationId xmlns:a16="http://schemas.microsoft.com/office/drawing/2014/main" id="{C88FAD9C-D105-D418-19F0-696B8F359714}"/>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Single Corner Rounded 18">
              <a:extLst>
                <a:ext uri="{FF2B5EF4-FFF2-40B4-BE49-F238E27FC236}">
                  <a16:creationId xmlns:a16="http://schemas.microsoft.com/office/drawing/2014/main" id="{5315CD78-8CCC-D284-B5AC-D11BD83BB04F}"/>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5" name="Group 4">
            <a:extLst>
              <a:ext uri="{FF2B5EF4-FFF2-40B4-BE49-F238E27FC236}">
                <a16:creationId xmlns:a16="http://schemas.microsoft.com/office/drawing/2014/main" id="{CBC7D915-FFFB-4457-D8CF-3F855CAAF99B}"/>
              </a:ext>
            </a:extLst>
          </p:cNvPr>
          <p:cNvGrpSpPr/>
          <p:nvPr/>
        </p:nvGrpSpPr>
        <p:grpSpPr>
          <a:xfrm rot="10800000" flipH="1">
            <a:off x="2989540" y="2281236"/>
            <a:ext cx="6209775" cy="3678985"/>
            <a:chOff x="-2905718" y="3657600"/>
            <a:chExt cx="2702518" cy="584200"/>
          </a:xfrm>
          <a:solidFill>
            <a:schemeClr val="accent1">
              <a:lumMod val="20000"/>
              <a:lumOff val="80000"/>
            </a:schemeClr>
          </a:solidFill>
        </p:grpSpPr>
        <p:sp>
          <p:nvSpPr>
            <p:cNvPr id="6" name="Rectangle: Single Corner Rounded 5">
              <a:extLst>
                <a:ext uri="{FF2B5EF4-FFF2-40B4-BE49-F238E27FC236}">
                  <a16:creationId xmlns:a16="http://schemas.microsoft.com/office/drawing/2014/main" id="{CF2D586B-77F9-635A-9D7E-7667AD558E2A}"/>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Single Corner Rounded 6">
              <a:extLst>
                <a:ext uri="{FF2B5EF4-FFF2-40B4-BE49-F238E27FC236}">
                  <a16:creationId xmlns:a16="http://schemas.microsoft.com/office/drawing/2014/main" id="{517175B5-F7B2-BC9B-BB34-09B4898A2D59}"/>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 name="Content Placeholder 2">
            <a:extLst>
              <a:ext uri="{FF2B5EF4-FFF2-40B4-BE49-F238E27FC236}">
                <a16:creationId xmlns:a16="http://schemas.microsoft.com/office/drawing/2014/main" id="{709A1EA2-21FE-CD7A-D4F7-6E104F6F0583}"/>
              </a:ext>
            </a:extLst>
          </p:cNvPr>
          <p:cNvSpPr txBox="1">
            <a:spLocks/>
          </p:cNvSpPr>
          <p:nvPr/>
        </p:nvSpPr>
        <p:spPr>
          <a:xfrm>
            <a:off x="3178801" y="2686608"/>
            <a:ext cx="5831253" cy="2868240"/>
          </a:xfrm>
          <a:prstGeom prst="rect">
            <a:avLst/>
          </a:prstGeom>
          <a:noFill/>
          <a:ln>
            <a:no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GB" sz="2600" dirty="0"/>
              <a:t>Write a letter to the Principal explaining why you think that your college should offer free breakfasts to students.</a:t>
            </a:r>
          </a:p>
          <a:p>
            <a:pPr>
              <a:lnSpc>
                <a:spcPct val="100000"/>
              </a:lnSpc>
            </a:pPr>
            <a:endParaRPr lang="en-GB" sz="2600" dirty="0"/>
          </a:p>
          <a:p>
            <a:pPr>
              <a:lnSpc>
                <a:spcPct val="100000"/>
              </a:lnSpc>
            </a:pPr>
            <a:r>
              <a:rPr lang="en-GB" sz="2600" dirty="0"/>
              <a:t>Those who fail to plan, plan to fail! Let’s look at how you can effectively plan…</a:t>
            </a:r>
          </a:p>
        </p:txBody>
      </p:sp>
      <p:sp>
        <p:nvSpPr>
          <p:cNvPr id="12" name="Title 13">
            <a:extLst>
              <a:ext uri="{FF2B5EF4-FFF2-40B4-BE49-F238E27FC236}">
                <a16:creationId xmlns:a16="http://schemas.microsoft.com/office/drawing/2014/main" id="{423EA536-F46C-9D35-B426-24337FF006F3}"/>
              </a:ext>
            </a:extLst>
          </p:cNvPr>
          <p:cNvSpPr txBox="1">
            <a:spLocks/>
          </p:cNvSpPr>
          <p:nvPr/>
        </p:nvSpPr>
        <p:spPr>
          <a:xfrm>
            <a:off x="3320053" y="1401508"/>
            <a:ext cx="5548750" cy="7168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dirty="0">
                <a:solidFill>
                  <a:schemeClr val="bg1"/>
                </a:solidFill>
                <a:latin typeface="+mn-lt"/>
              </a:rPr>
              <a:t>Task</a:t>
            </a:r>
          </a:p>
        </p:txBody>
      </p:sp>
      <p:sp>
        <p:nvSpPr>
          <p:cNvPr id="2" name="TextBox 1">
            <a:extLst>
              <a:ext uri="{FF2B5EF4-FFF2-40B4-BE49-F238E27FC236}">
                <a16:creationId xmlns:a16="http://schemas.microsoft.com/office/drawing/2014/main" id="{A47E367B-4397-9C38-BBA7-6572E33FFFA9}"/>
              </a:ext>
            </a:extLst>
          </p:cNvPr>
          <p:cNvSpPr txBox="1"/>
          <p:nvPr/>
        </p:nvSpPr>
        <p:spPr>
          <a:xfrm>
            <a:off x="0" y="6463953"/>
            <a:ext cx="6094428" cy="369332"/>
          </a:xfrm>
          <a:prstGeom prst="rect">
            <a:avLst/>
          </a:prstGeom>
          <a:noFill/>
        </p:spPr>
        <p:txBody>
          <a:bodyPr wrap="square">
            <a:spAutoFit/>
          </a:bodyPr>
          <a:lstStyle/>
          <a:p>
            <a:r>
              <a:rPr lang="en-GB" dirty="0"/>
              <a:t>TAO5.3_v1</a:t>
            </a:r>
          </a:p>
        </p:txBody>
      </p:sp>
    </p:spTree>
    <p:extLst>
      <p:ext uri="{BB962C8B-B14F-4D97-AF65-F5344CB8AC3E}">
        <p14:creationId xmlns:p14="http://schemas.microsoft.com/office/powerpoint/2010/main" val="3303326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DA33F3AF-D8A4-C5FF-CF28-2663B5A11E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9" name="Group 8">
            <a:extLst>
              <a:ext uri="{FF2B5EF4-FFF2-40B4-BE49-F238E27FC236}">
                <a16:creationId xmlns:a16="http://schemas.microsoft.com/office/drawing/2014/main" id="{F6F0DB03-6D44-2D90-DB6C-AF4AA1F0EBC6}"/>
              </a:ext>
            </a:extLst>
          </p:cNvPr>
          <p:cNvGrpSpPr/>
          <p:nvPr/>
        </p:nvGrpSpPr>
        <p:grpSpPr>
          <a:xfrm rot="10800000" flipH="1">
            <a:off x="5187155" y="233930"/>
            <a:ext cx="6353814" cy="636081"/>
            <a:chOff x="-2905718" y="3657600"/>
            <a:chExt cx="2702518" cy="584200"/>
          </a:xfrm>
          <a:solidFill>
            <a:schemeClr val="accent1">
              <a:lumMod val="50000"/>
            </a:schemeClr>
          </a:solidFill>
        </p:grpSpPr>
        <p:sp>
          <p:nvSpPr>
            <p:cNvPr id="10" name="Rectangle: Single Corner Rounded 9">
              <a:extLst>
                <a:ext uri="{FF2B5EF4-FFF2-40B4-BE49-F238E27FC236}">
                  <a16:creationId xmlns:a16="http://schemas.microsoft.com/office/drawing/2014/main" id="{8035D178-EC9F-F8E4-B422-9E0D4652934B}"/>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Single Corner Rounded 10">
              <a:extLst>
                <a:ext uri="{FF2B5EF4-FFF2-40B4-BE49-F238E27FC236}">
                  <a16:creationId xmlns:a16="http://schemas.microsoft.com/office/drawing/2014/main" id="{0CA78832-4CE9-9889-840A-E0A84C15B3E6}"/>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a:extLst>
              <a:ext uri="{FF2B5EF4-FFF2-40B4-BE49-F238E27FC236}">
                <a16:creationId xmlns:a16="http://schemas.microsoft.com/office/drawing/2014/main" id="{E74BE37A-5567-050D-4E7C-8D71F14EEF44}"/>
              </a:ext>
            </a:extLst>
          </p:cNvPr>
          <p:cNvSpPr txBox="1"/>
          <p:nvPr/>
        </p:nvSpPr>
        <p:spPr>
          <a:xfrm>
            <a:off x="5187156" y="267105"/>
            <a:ext cx="6353814" cy="523220"/>
          </a:xfrm>
          <a:prstGeom prst="rect">
            <a:avLst/>
          </a:prstGeom>
          <a:noFill/>
        </p:spPr>
        <p:txBody>
          <a:bodyPr wrap="square" rtlCol="0">
            <a:spAutoFit/>
          </a:bodyPr>
          <a:lstStyle/>
          <a:p>
            <a:pPr algn="ctr"/>
            <a:r>
              <a:rPr lang="en-GB" sz="2800" dirty="0">
                <a:solidFill>
                  <a:schemeClr val="bg1"/>
                </a:solidFill>
              </a:rPr>
              <a:t>Planning Transactional Writing</a:t>
            </a:r>
            <a:endParaRPr lang="en-GB" sz="2800" b="1" dirty="0">
              <a:solidFill>
                <a:schemeClr val="bg1"/>
              </a:solidFill>
            </a:endParaRPr>
          </a:p>
        </p:txBody>
      </p:sp>
      <p:sp>
        <p:nvSpPr>
          <p:cNvPr id="2" name="TextBox 1">
            <a:extLst>
              <a:ext uri="{FF2B5EF4-FFF2-40B4-BE49-F238E27FC236}">
                <a16:creationId xmlns:a16="http://schemas.microsoft.com/office/drawing/2014/main" id="{A5E94FEB-53A6-05D6-D286-8945900526A2}"/>
              </a:ext>
            </a:extLst>
          </p:cNvPr>
          <p:cNvSpPr txBox="1"/>
          <p:nvPr/>
        </p:nvSpPr>
        <p:spPr>
          <a:xfrm>
            <a:off x="0" y="6463953"/>
            <a:ext cx="6094428" cy="369332"/>
          </a:xfrm>
          <a:prstGeom prst="rect">
            <a:avLst/>
          </a:prstGeom>
          <a:noFill/>
        </p:spPr>
        <p:txBody>
          <a:bodyPr wrap="square">
            <a:spAutoFit/>
          </a:bodyPr>
          <a:lstStyle/>
          <a:p>
            <a:r>
              <a:rPr lang="en-GB" dirty="0"/>
              <a:t>TAO5.3_v1</a:t>
            </a:r>
          </a:p>
        </p:txBody>
      </p:sp>
      <p:graphicFrame>
        <p:nvGraphicFramePr>
          <p:cNvPr id="15" name="Table 4">
            <a:extLst>
              <a:ext uri="{FF2B5EF4-FFF2-40B4-BE49-F238E27FC236}">
                <a16:creationId xmlns:a16="http://schemas.microsoft.com/office/drawing/2014/main" id="{1256BBCF-6F44-D725-1EDF-9913E4E1CF03}"/>
              </a:ext>
            </a:extLst>
          </p:cNvPr>
          <p:cNvGraphicFramePr>
            <a:graphicFrameLocks noGrp="1"/>
          </p:cNvGraphicFramePr>
          <p:nvPr>
            <p:ph idx="1"/>
            <p:extLst>
              <p:ext uri="{D42A27DB-BD31-4B8C-83A1-F6EECF244321}">
                <p14:modId xmlns:p14="http://schemas.microsoft.com/office/powerpoint/2010/main" val="2141628075"/>
              </p:ext>
            </p:extLst>
          </p:nvPr>
        </p:nvGraphicFramePr>
        <p:xfrm>
          <a:off x="437081" y="1057430"/>
          <a:ext cx="10999976" cy="5166806"/>
        </p:xfrm>
        <a:graphic>
          <a:graphicData uri="http://schemas.openxmlformats.org/drawingml/2006/table">
            <a:tbl>
              <a:tblPr firstRow="1" bandRow="1">
                <a:tableStyleId>{5C22544A-7EE6-4342-B048-85BDC9FD1C3A}</a:tableStyleId>
              </a:tblPr>
              <a:tblGrid>
                <a:gridCol w="1988218">
                  <a:extLst>
                    <a:ext uri="{9D8B030D-6E8A-4147-A177-3AD203B41FA5}">
                      <a16:colId xmlns:a16="http://schemas.microsoft.com/office/drawing/2014/main" val="3570655310"/>
                    </a:ext>
                  </a:extLst>
                </a:gridCol>
                <a:gridCol w="5384021">
                  <a:extLst>
                    <a:ext uri="{9D8B030D-6E8A-4147-A177-3AD203B41FA5}">
                      <a16:colId xmlns:a16="http://schemas.microsoft.com/office/drawing/2014/main" val="1412010191"/>
                    </a:ext>
                  </a:extLst>
                </a:gridCol>
                <a:gridCol w="3627737">
                  <a:extLst>
                    <a:ext uri="{9D8B030D-6E8A-4147-A177-3AD203B41FA5}">
                      <a16:colId xmlns:a16="http://schemas.microsoft.com/office/drawing/2014/main" val="1573542790"/>
                    </a:ext>
                  </a:extLst>
                </a:gridCol>
              </a:tblGrid>
              <a:tr h="390766">
                <a:tc>
                  <a:txBody>
                    <a:bodyPr/>
                    <a:lstStyle/>
                    <a:p>
                      <a:pPr marL="0" indent="0" algn="ctr">
                        <a:buNone/>
                      </a:pPr>
                      <a:r>
                        <a:rPr lang="en-GB" sz="1600" b="1" dirty="0">
                          <a:solidFill>
                            <a:schemeClr val="bg1"/>
                          </a:solidFill>
                        </a:rPr>
                        <a:t>Stage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F4E79"/>
                    </a:solidFill>
                  </a:tcPr>
                </a:tc>
                <a:tc>
                  <a:txBody>
                    <a:bodyPr/>
                    <a:lstStyle/>
                    <a:p>
                      <a:pPr algn="ctr"/>
                      <a:r>
                        <a:rPr lang="en-GB" sz="1600" b="0" dirty="0">
                          <a:solidFill>
                            <a:schemeClr val="bg1"/>
                          </a:solidFill>
                        </a:rPr>
                        <a:t>Detail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F4E79"/>
                    </a:solidFill>
                  </a:tcPr>
                </a:tc>
                <a:tc>
                  <a:txBody>
                    <a:bodyPr/>
                    <a:lstStyle/>
                    <a:p>
                      <a:pPr algn="ctr"/>
                      <a:r>
                        <a:rPr lang="en-GB" sz="1600" b="0" dirty="0">
                          <a:solidFill>
                            <a:schemeClr val="bg1"/>
                          </a:solidFill>
                        </a:rPr>
                        <a:t>Example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F4E79"/>
                    </a:solidFill>
                  </a:tcPr>
                </a:tc>
                <a:extLst>
                  <a:ext uri="{0D108BD9-81ED-4DB2-BD59-A6C34878D82A}">
                    <a16:rowId xmlns:a16="http://schemas.microsoft.com/office/drawing/2014/main" val="3891846792"/>
                  </a:ext>
                </a:extLst>
              </a:tr>
              <a:tr h="955208">
                <a:tc>
                  <a:txBody>
                    <a:bodyPr/>
                    <a:lstStyle/>
                    <a:p>
                      <a:pPr marL="342900" marR="0" lvl="0" indent="-342900" algn="ctr" defTabSz="914400" rtl="0" eaLnBrk="1" fontAlgn="auto" latinLnBrk="0" hangingPunct="1">
                        <a:lnSpc>
                          <a:spcPct val="100000"/>
                        </a:lnSpc>
                        <a:spcBef>
                          <a:spcPts val="0"/>
                        </a:spcBef>
                        <a:spcAft>
                          <a:spcPts val="0"/>
                        </a:spcAft>
                        <a:buClrTx/>
                        <a:buSzTx/>
                        <a:buFontTx/>
                        <a:buAutoNum type="arabicPeriod"/>
                        <a:tabLst/>
                        <a:defRPr/>
                      </a:pPr>
                      <a:r>
                        <a:rPr lang="en-GB" sz="1600" b="1" dirty="0">
                          <a:solidFill>
                            <a:schemeClr val="tx1"/>
                          </a:solidFill>
                        </a:rPr>
                        <a:t>Introduction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tc>
                  <a:txBody>
                    <a:bodyPr/>
                    <a:lstStyle/>
                    <a:p>
                      <a:endParaRPr lang="en-GB" sz="16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tc>
                  <a:txBody>
                    <a:bodyPr/>
                    <a:lstStyle/>
                    <a:p>
                      <a:endParaRPr lang="en-GB" sz="16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extLst>
                  <a:ext uri="{0D108BD9-81ED-4DB2-BD59-A6C34878D82A}">
                    <a16:rowId xmlns:a16="http://schemas.microsoft.com/office/drawing/2014/main" val="4253285846"/>
                  </a:ext>
                </a:extLst>
              </a:tr>
              <a:tr h="955208">
                <a:tc>
                  <a:txBody>
                    <a:bodyPr/>
                    <a:lstStyle/>
                    <a:p>
                      <a:pPr algn="ctr"/>
                      <a:r>
                        <a:rPr lang="en-GB" sz="1600" b="1" dirty="0">
                          <a:solidFill>
                            <a:schemeClr val="tx1"/>
                          </a:solidFill>
                        </a:rPr>
                        <a:t>2. Opinion 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tc>
                  <a:txBody>
                    <a:bodyPr/>
                    <a:lstStyle/>
                    <a:p>
                      <a:endParaRPr lang="en-GB" sz="16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tc>
                  <a:txBody>
                    <a:bodyPr/>
                    <a:lstStyle/>
                    <a:p>
                      <a:endParaRPr lang="en-GB" sz="16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extLst>
                  <a:ext uri="{0D108BD9-81ED-4DB2-BD59-A6C34878D82A}">
                    <a16:rowId xmlns:a16="http://schemas.microsoft.com/office/drawing/2014/main" val="1178225300"/>
                  </a:ext>
                </a:extLst>
              </a:tr>
              <a:tr h="955208">
                <a:tc>
                  <a:txBody>
                    <a:bodyPr/>
                    <a:lstStyle/>
                    <a:p>
                      <a:pPr algn="ctr"/>
                      <a:r>
                        <a:rPr lang="en-GB" sz="1600" b="1" dirty="0">
                          <a:solidFill>
                            <a:schemeClr val="tx1"/>
                          </a:solidFill>
                        </a:rPr>
                        <a:t>3. Opinion 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extLst>
                  <a:ext uri="{0D108BD9-81ED-4DB2-BD59-A6C34878D82A}">
                    <a16:rowId xmlns:a16="http://schemas.microsoft.com/office/drawing/2014/main" val="3383956103"/>
                  </a:ext>
                </a:extLst>
              </a:tr>
              <a:tr h="955208">
                <a:tc>
                  <a:txBody>
                    <a:bodyPr/>
                    <a:lstStyle/>
                    <a:p>
                      <a:pPr algn="ctr"/>
                      <a:r>
                        <a:rPr lang="en-GB" sz="1600" b="1" dirty="0">
                          <a:solidFill>
                            <a:schemeClr val="tx1"/>
                          </a:solidFill>
                        </a:rPr>
                        <a:t>4. Counterargument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tc>
                  <a:txBody>
                    <a:bodyPr/>
                    <a:lstStyle/>
                    <a:p>
                      <a:endParaRPr lang="en-GB" sz="16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tc>
                  <a:txBody>
                    <a:bodyPr/>
                    <a:lstStyle/>
                    <a:p>
                      <a:endParaRPr lang="en-GB" sz="16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extLst>
                  <a:ext uri="{0D108BD9-81ED-4DB2-BD59-A6C34878D82A}">
                    <a16:rowId xmlns:a16="http://schemas.microsoft.com/office/drawing/2014/main" val="1467712266"/>
                  </a:ext>
                </a:extLst>
              </a:tr>
              <a:tr h="955208">
                <a:tc>
                  <a:txBody>
                    <a:bodyPr/>
                    <a:lstStyle/>
                    <a:p>
                      <a:pPr algn="ctr"/>
                      <a:r>
                        <a:rPr lang="en-GB" sz="1600" b="1" dirty="0">
                          <a:solidFill>
                            <a:schemeClr val="tx1"/>
                          </a:solidFill>
                        </a:rPr>
                        <a:t>5. Summary/ Conclusion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tc>
                  <a:txBody>
                    <a:bodyPr/>
                    <a:lstStyle/>
                    <a:p>
                      <a:endParaRPr lang="en-GB" sz="16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tc>
                  <a:txBody>
                    <a:bodyPr/>
                    <a:lstStyle/>
                    <a:p>
                      <a:endParaRPr lang="en-GB" sz="16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extLst>
                  <a:ext uri="{0D108BD9-81ED-4DB2-BD59-A6C34878D82A}">
                    <a16:rowId xmlns:a16="http://schemas.microsoft.com/office/drawing/2014/main" val="2234757718"/>
                  </a:ext>
                </a:extLst>
              </a:tr>
            </a:tbl>
          </a:graphicData>
        </a:graphic>
      </p:graphicFrame>
      <p:sp>
        <p:nvSpPr>
          <p:cNvPr id="19" name="Content Placeholder 2">
            <a:extLst>
              <a:ext uri="{FF2B5EF4-FFF2-40B4-BE49-F238E27FC236}">
                <a16:creationId xmlns:a16="http://schemas.microsoft.com/office/drawing/2014/main" id="{2A574DF8-DE9F-BDA6-8312-8662CCCCDFF6}"/>
              </a:ext>
            </a:extLst>
          </p:cNvPr>
          <p:cNvSpPr txBox="1">
            <a:spLocks/>
          </p:cNvSpPr>
          <p:nvPr/>
        </p:nvSpPr>
        <p:spPr>
          <a:xfrm>
            <a:off x="2476871" y="1526959"/>
            <a:ext cx="5211192" cy="8345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GB" sz="1600" dirty="0"/>
              <a:t>Introduce your point of view: what do you think? What are you going to talk about? Begin to outline what you will say</a:t>
            </a:r>
          </a:p>
        </p:txBody>
      </p:sp>
      <p:sp>
        <p:nvSpPr>
          <p:cNvPr id="20" name="Content Placeholder 2">
            <a:extLst>
              <a:ext uri="{FF2B5EF4-FFF2-40B4-BE49-F238E27FC236}">
                <a16:creationId xmlns:a16="http://schemas.microsoft.com/office/drawing/2014/main" id="{DCFD979C-E1BF-E5A8-EDAA-7747A6A3C21A}"/>
              </a:ext>
            </a:extLst>
          </p:cNvPr>
          <p:cNvSpPr txBox="1">
            <a:spLocks/>
          </p:cNvSpPr>
          <p:nvPr/>
        </p:nvSpPr>
        <p:spPr>
          <a:xfrm>
            <a:off x="7822708" y="1537316"/>
            <a:ext cx="3539391" cy="8345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GB" sz="1600" b="1" i="1" dirty="0"/>
              <a:t>I couldn’t agree more with the point that has been raised. Who wouldn’t?</a:t>
            </a:r>
          </a:p>
        </p:txBody>
      </p:sp>
      <p:sp>
        <p:nvSpPr>
          <p:cNvPr id="21" name="Content Placeholder 2">
            <a:extLst>
              <a:ext uri="{FF2B5EF4-FFF2-40B4-BE49-F238E27FC236}">
                <a16:creationId xmlns:a16="http://schemas.microsoft.com/office/drawing/2014/main" id="{BBB0F696-7445-23FA-F82C-0D6254D5DF53}"/>
              </a:ext>
            </a:extLst>
          </p:cNvPr>
          <p:cNvSpPr txBox="1">
            <a:spLocks/>
          </p:cNvSpPr>
          <p:nvPr/>
        </p:nvSpPr>
        <p:spPr>
          <a:xfrm>
            <a:off x="2476871" y="2548878"/>
            <a:ext cx="5211192" cy="8345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GB" sz="1600" dirty="0"/>
              <a:t>What is your first reason for your point of view? Why do you think what you think? </a:t>
            </a:r>
          </a:p>
        </p:txBody>
      </p:sp>
      <p:sp>
        <p:nvSpPr>
          <p:cNvPr id="22" name="Content Placeholder 2">
            <a:extLst>
              <a:ext uri="{FF2B5EF4-FFF2-40B4-BE49-F238E27FC236}">
                <a16:creationId xmlns:a16="http://schemas.microsoft.com/office/drawing/2014/main" id="{01B6E5C6-A3E5-C381-7B1D-D325B57BA956}"/>
              </a:ext>
            </a:extLst>
          </p:cNvPr>
          <p:cNvSpPr txBox="1">
            <a:spLocks/>
          </p:cNvSpPr>
          <p:nvPr/>
        </p:nvSpPr>
        <p:spPr>
          <a:xfrm>
            <a:off x="7889359" y="2548877"/>
            <a:ext cx="3539391" cy="8345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GB" sz="1600" b="1" i="1" dirty="0"/>
              <a:t>Firstly, I believe that… because…</a:t>
            </a:r>
          </a:p>
        </p:txBody>
      </p:sp>
      <p:sp>
        <p:nvSpPr>
          <p:cNvPr id="23" name="Content Placeholder 2">
            <a:extLst>
              <a:ext uri="{FF2B5EF4-FFF2-40B4-BE49-F238E27FC236}">
                <a16:creationId xmlns:a16="http://schemas.microsoft.com/office/drawing/2014/main" id="{C5B784CE-166D-32CC-8EEC-924639922116}"/>
              </a:ext>
            </a:extLst>
          </p:cNvPr>
          <p:cNvSpPr txBox="1">
            <a:spLocks/>
          </p:cNvSpPr>
          <p:nvPr/>
        </p:nvSpPr>
        <p:spPr>
          <a:xfrm>
            <a:off x="2476871" y="3466484"/>
            <a:ext cx="5211192" cy="8345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GB" sz="1600" dirty="0"/>
              <a:t>Give a second reason for your point of view. Why else do you think what you think? </a:t>
            </a:r>
          </a:p>
        </p:txBody>
      </p:sp>
      <p:sp>
        <p:nvSpPr>
          <p:cNvPr id="24" name="Content Placeholder 2">
            <a:extLst>
              <a:ext uri="{FF2B5EF4-FFF2-40B4-BE49-F238E27FC236}">
                <a16:creationId xmlns:a16="http://schemas.microsoft.com/office/drawing/2014/main" id="{6082DB04-DB78-2A34-A1DB-801A323C5A10}"/>
              </a:ext>
            </a:extLst>
          </p:cNvPr>
          <p:cNvSpPr txBox="1">
            <a:spLocks/>
          </p:cNvSpPr>
          <p:nvPr/>
        </p:nvSpPr>
        <p:spPr>
          <a:xfrm>
            <a:off x="7897666" y="3429000"/>
            <a:ext cx="3539391" cy="8345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GB" sz="1600" b="1" i="1" dirty="0"/>
              <a:t>Furthermore, I also believe… because…</a:t>
            </a:r>
          </a:p>
        </p:txBody>
      </p:sp>
      <p:sp>
        <p:nvSpPr>
          <p:cNvPr id="25" name="Content Placeholder 2">
            <a:extLst>
              <a:ext uri="{FF2B5EF4-FFF2-40B4-BE49-F238E27FC236}">
                <a16:creationId xmlns:a16="http://schemas.microsoft.com/office/drawing/2014/main" id="{B5685D02-CF06-BEBC-AD5B-71E32B962172}"/>
              </a:ext>
            </a:extLst>
          </p:cNvPr>
          <p:cNvSpPr txBox="1">
            <a:spLocks/>
          </p:cNvSpPr>
          <p:nvPr/>
        </p:nvSpPr>
        <p:spPr>
          <a:xfrm>
            <a:off x="2496716" y="4300986"/>
            <a:ext cx="5211192" cy="97533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GB" sz="1600" dirty="0"/>
              <a:t>Acknowledge that some people may believe the opposite, then give a summary of why you are correct/ they are incorrect</a:t>
            </a:r>
          </a:p>
        </p:txBody>
      </p:sp>
      <p:sp>
        <p:nvSpPr>
          <p:cNvPr id="26" name="Content Placeholder 2">
            <a:extLst>
              <a:ext uri="{FF2B5EF4-FFF2-40B4-BE49-F238E27FC236}">
                <a16:creationId xmlns:a16="http://schemas.microsoft.com/office/drawing/2014/main" id="{67406B9B-3EE3-89CB-67E0-8E05BCA9E9B3}"/>
              </a:ext>
            </a:extLst>
          </p:cNvPr>
          <p:cNvSpPr txBox="1">
            <a:spLocks/>
          </p:cNvSpPr>
          <p:nvPr/>
        </p:nvSpPr>
        <p:spPr>
          <a:xfrm>
            <a:off x="7889358" y="4409367"/>
            <a:ext cx="3539391" cy="8345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GB" sz="1600" b="1" i="1" dirty="0"/>
              <a:t>However, there are those who feel differently…</a:t>
            </a:r>
          </a:p>
        </p:txBody>
      </p:sp>
      <p:sp>
        <p:nvSpPr>
          <p:cNvPr id="27" name="Content Placeholder 2">
            <a:extLst>
              <a:ext uri="{FF2B5EF4-FFF2-40B4-BE49-F238E27FC236}">
                <a16:creationId xmlns:a16="http://schemas.microsoft.com/office/drawing/2014/main" id="{F9428ADE-4F14-C158-7694-0E6B59CFDF0A}"/>
              </a:ext>
            </a:extLst>
          </p:cNvPr>
          <p:cNvSpPr txBox="1">
            <a:spLocks/>
          </p:cNvSpPr>
          <p:nvPr/>
        </p:nvSpPr>
        <p:spPr>
          <a:xfrm>
            <a:off x="2476871" y="5351307"/>
            <a:ext cx="5211192" cy="8345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GB" sz="1600" dirty="0"/>
              <a:t>Here, you need to summarise your argument and your point of view. </a:t>
            </a:r>
          </a:p>
        </p:txBody>
      </p:sp>
      <p:sp>
        <p:nvSpPr>
          <p:cNvPr id="28" name="Content Placeholder 2">
            <a:extLst>
              <a:ext uri="{FF2B5EF4-FFF2-40B4-BE49-F238E27FC236}">
                <a16:creationId xmlns:a16="http://schemas.microsoft.com/office/drawing/2014/main" id="{200B9F10-0197-2CDA-47BA-9533F3EE4650}"/>
              </a:ext>
            </a:extLst>
          </p:cNvPr>
          <p:cNvSpPr txBox="1">
            <a:spLocks/>
          </p:cNvSpPr>
          <p:nvPr/>
        </p:nvSpPr>
        <p:spPr>
          <a:xfrm>
            <a:off x="7897666" y="5337697"/>
            <a:ext cx="3539391" cy="8345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GB" sz="1600" b="1" i="1" dirty="0"/>
              <a:t>To summarise,…</a:t>
            </a:r>
          </a:p>
        </p:txBody>
      </p:sp>
    </p:spTree>
    <p:extLst>
      <p:ext uri="{BB962C8B-B14F-4D97-AF65-F5344CB8AC3E}">
        <p14:creationId xmlns:p14="http://schemas.microsoft.com/office/powerpoint/2010/main" val="4173473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P spid="26" grpId="0"/>
      <p:bldP spid="27" grpId="0"/>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DA33F3AF-D8A4-C5FF-CF28-2663B5A11E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9" name="Group 8">
            <a:extLst>
              <a:ext uri="{FF2B5EF4-FFF2-40B4-BE49-F238E27FC236}">
                <a16:creationId xmlns:a16="http://schemas.microsoft.com/office/drawing/2014/main" id="{F6F0DB03-6D44-2D90-DB6C-AF4AA1F0EBC6}"/>
              </a:ext>
            </a:extLst>
          </p:cNvPr>
          <p:cNvGrpSpPr/>
          <p:nvPr/>
        </p:nvGrpSpPr>
        <p:grpSpPr>
          <a:xfrm rot="10800000" flipH="1">
            <a:off x="5187155" y="233930"/>
            <a:ext cx="6353814" cy="636081"/>
            <a:chOff x="-2905718" y="3657600"/>
            <a:chExt cx="2702518" cy="584200"/>
          </a:xfrm>
          <a:solidFill>
            <a:schemeClr val="accent1">
              <a:lumMod val="50000"/>
            </a:schemeClr>
          </a:solidFill>
        </p:grpSpPr>
        <p:sp>
          <p:nvSpPr>
            <p:cNvPr id="10" name="Rectangle: Single Corner Rounded 9">
              <a:extLst>
                <a:ext uri="{FF2B5EF4-FFF2-40B4-BE49-F238E27FC236}">
                  <a16:creationId xmlns:a16="http://schemas.microsoft.com/office/drawing/2014/main" id="{8035D178-EC9F-F8E4-B422-9E0D4652934B}"/>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Single Corner Rounded 10">
              <a:extLst>
                <a:ext uri="{FF2B5EF4-FFF2-40B4-BE49-F238E27FC236}">
                  <a16:creationId xmlns:a16="http://schemas.microsoft.com/office/drawing/2014/main" id="{0CA78832-4CE9-9889-840A-E0A84C15B3E6}"/>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a:extLst>
              <a:ext uri="{FF2B5EF4-FFF2-40B4-BE49-F238E27FC236}">
                <a16:creationId xmlns:a16="http://schemas.microsoft.com/office/drawing/2014/main" id="{E74BE37A-5567-050D-4E7C-8D71F14EEF44}"/>
              </a:ext>
            </a:extLst>
          </p:cNvPr>
          <p:cNvSpPr txBox="1"/>
          <p:nvPr/>
        </p:nvSpPr>
        <p:spPr>
          <a:xfrm>
            <a:off x="5187156" y="267105"/>
            <a:ext cx="6353814" cy="523220"/>
          </a:xfrm>
          <a:prstGeom prst="rect">
            <a:avLst/>
          </a:prstGeom>
          <a:noFill/>
        </p:spPr>
        <p:txBody>
          <a:bodyPr wrap="square" rtlCol="0">
            <a:spAutoFit/>
          </a:bodyPr>
          <a:lstStyle/>
          <a:p>
            <a:pPr algn="ctr">
              <a:lnSpc>
                <a:spcPct val="100000"/>
              </a:lnSpc>
            </a:pPr>
            <a:r>
              <a:rPr lang="en-GB" sz="2800" dirty="0">
                <a:solidFill>
                  <a:schemeClr val="bg1"/>
                </a:solidFill>
              </a:rPr>
              <a:t>A letter: free breakfasts to students</a:t>
            </a:r>
          </a:p>
        </p:txBody>
      </p:sp>
      <p:sp>
        <p:nvSpPr>
          <p:cNvPr id="2" name="TextBox 1">
            <a:extLst>
              <a:ext uri="{FF2B5EF4-FFF2-40B4-BE49-F238E27FC236}">
                <a16:creationId xmlns:a16="http://schemas.microsoft.com/office/drawing/2014/main" id="{A5E94FEB-53A6-05D6-D286-8945900526A2}"/>
              </a:ext>
            </a:extLst>
          </p:cNvPr>
          <p:cNvSpPr txBox="1"/>
          <p:nvPr/>
        </p:nvSpPr>
        <p:spPr>
          <a:xfrm>
            <a:off x="0" y="6463953"/>
            <a:ext cx="6094428" cy="369332"/>
          </a:xfrm>
          <a:prstGeom prst="rect">
            <a:avLst/>
          </a:prstGeom>
          <a:noFill/>
        </p:spPr>
        <p:txBody>
          <a:bodyPr wrap="square">
            <a:spAutoFit/>
          </a:bodyPr>
          <a:lstStyle/>
          <a:p>
            <a:r>
              <a:rPr lang="en-GB" dirty="0"/>
              <a:t>TAO5.3_v1</a:t>
            </a:r>
          </a:p>
        </p:txBody>
      </p:sp>
      <p:graphicFrame>
        <p:nvGraphicFramePr>
          <p:cNvPr id="15" name="Table 4">
            <a:extLst>
              <a:ext uri="{FF2B5EF4-FFF2-40B4-BE49-F238E27FC236}">
                <a16:creationId xmlns:a16="http://schemas.microsoft.com/office/drawing/2014/main" id="{1256BBCF-6F44-D725-1EDF-9913E4E1CF03}"/>
              </a:ext>
            </a:extLst>
          </p:cNvPr>
          <p:cNvGraphicFramePr>
            <a:graphicFrameLocks noGrp="1"/>
          </p:cNvGraphicFramePr>
          <p:nvPr>
            <p:ph idx="1"/>
            <p:extLst>
              <p:ext uri="{D42A27DB-BD31-4B8C-83A1-F6EECF244321}">
                <p14:modId xmlns:p14="http://schemas.microsoft.com/office/powerpoint/2010/main" val="1026560191"/>
              </p:ext>
            </p:extLst>
          </p:nvPr>
        </p:nvGraphicFramePr>
        <p:xfrm>
          <a:off x="437081" y="1057430"/>
          <a:ext cx="10999976" cy="5166806"/>
        </p:xfrm>
        <a:graphic>
          <a:graphicData uri="http://schemas.openxmlformats.org/drawingml/2006/table">
            <a:tbl>
              <a:tblPr firstRow="1" bandRow="1">
                <a:tableStyleId>{5C22544A-7EE6-4342-B048-85BDC9FD1C3A}</a:tableStyleId>
              </a:tblPr>
              <a:tblGrid>
                <a:gridCol w="1988218">
                  <a:extLst>
                    <a:ext uri="{9D8B030D-6E8A-4147-A177-3AD203B41FA5}">
                      <a16:colId xmlns:a16="http://schemas.microsoft.com/office/drawing/2014/main" val="3570655310"/>
                    </a:ext>
                  </a:extLst>
                </a:gridCol>
                <a:gridCol w="9011758">
                  <a:extLst>
                    <a:ext uri="{9D8B030D-6E8A-4147-A177-3AD203B41FA5}">
                      <a16:colId xmlns:a16="http://schemas.microsoft.com/office/drawing/2014/main" val="1412010191"/>
                    </a:ext>
                  </a:extLst>
                </a:gridCol>
              </a:tblGrid>
              <a:tr h="390766">
                <a:tc>
                  <a:txBody>
                    <a:bodyPr/>
                    <a:lstStyle/>
                    <a:p>
                      <a:pPr marL="0" indent="0" algn="ctr">
                        <a:buNone/>
                      </a:pPr>
                      <a:r>
                        <a:rPr lang="en-GB" sz="1600" b="1" dirty="0">
                          <a:solidFill>
                            <a:schemeClr val="bg1"/>
                          </a:solidFill>
                        </a:rPr>
                        <a:t>Stage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F4E79"/>
                    </a:solidFill>
                  </a:tcPr>
                </a:tc>
                <a:tc>
                  <a:txBody>
                    <a:bodyPr/>
                    <a:lstStyle/>
                    <a:p>
                      <a:pPr algn="ctr"/>
                      <a:r>
                        <a:rPr lang="en-GB" sz="1600" b="0" dirty="0">
                          <a:solidFill>
                            <a:schemeClr val="bg1"/>
                          </a:solidFill>
                        </a:rPr>
                        <a:t>Plan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F4E79"/>
                    </a:solidFill>
                  </a:tcPr>
                </a:tc>
                <a:extLst>
                  <a:ext uri="{0D108BD9-81ED-4DB2-BD59-A6C34878D82A}">
                    <a16:rowId xmlns:a16="http://schemas.microsoft.com/office/drawing/2014/main" val="3891846792"/>
                  </a:ext>
                </a:extLst>
              </a:tr>
              <a:tr h="955208">
                <a:tc>
                  <a:txBody>
                    <a:bodyPr/>
                    <a:lstStyle/>
                    <a:p>
                      <a:pPr marL="342900" marR="0" lvl="0" indent="-342900" algn="ctr" defTabSz="914400" rtl="0" eaLnBrk="1" fontAlgn="auto" latinLnBrk="0" hangingPunct="1">
                        <a:lnSpc>
                          <a:spcPct val="100000"/>
                        </a:lnSpc>
                        <a:spcBef>
                          <a:spcPts val="0"/>
                        </a:spcBef>
                        <a:spcAft>
                          <a:spcPts val="0"/>
                        </a:spcAft>
                        <a:buClrTx/>
                        <a:buSzTx/>
                        <a:buFontTx/>
                        <a:buAutoNum type="arabicPeriod"/>
                        <a:tabLst/>
                        <a:defRPr/>
                      </a:pPr>
                      <a:r>
                        <a:rPr lang="en-GB" sz="1600" b="1" dirty="0">
                          <a:solidFill>
                            <a:schemeClr val="tx1"/>
                          </a:solidFill>
                        </a:rPr>
                        <a:t>Introduction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tc>
                  <a:txBody>
                    <a:bodyPr/>
                    <a:lstStyle/>
                    <a:p>
                      <a:endParaRPr lang="en-GB" sz="16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extLst>
                  <a:ext uri="{0D108BD9-81ED-4DB2-BD59-A6C34878D82A}">
                    <a16:rowId xmlns:a16="http://schemas.microsoft.com/office/drawing/2014/main" val="4253285846"/>
                  </a:ext>
                </a:extLst>
              </a:tr>
              <a:tr h="955208">
                <a:tc>
                  <a:txBody>
                    <a:bodyPr/>
                    <a:lstStyle/>
                    <a:p>
                      <a:pPr algn="ctr"/>
                      <a:r>
                        <a:rPr lang="en-GB" sz="1600" b="1" dirty="0">
                          <a:solidFill>
                            <a:schemeClr val="tx1"/>
                          </a:solidFill>
                        </a:rPr>
                        <a:t>2. Opinion 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tc>
                  <a:txBody>
                    <a:bodyPr/>
                    <a:lstStyle/>
                    <a:p>
                      <a:endParaRPr lang="en-GB" sz="16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extLst>
                  <a:ext uri="{0D108BD9-81ED-4DB2-BD59-A6C34878D82A}">
                    <a16:rowId xmlns:a16="http://schemas.microsoft.com/office/drawing/2014/main" val="1178225300"/>
                  </a:ext>
                </a:extLst>
              </a:tr>
              <a:tr h="955208">
                <a:tc>
                  <a:txBody>
                    <a:bodyPr/>
                    <a:lstStyle/>
                    <a:p>
                      <a:pPr algn="ctr"/>
                      <a:r>
                        <a:rPr lang="en-GB" sz="1600" b="1" dirty="0">
                          <a:solidFill>
                            <a:schemeClr val="tx1"/>
                          </a:solidFill>
                        </a:rPr>
                        <a:t>3. Opinion 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extLst>
                  <a:ext uri="{0D108BD9-81ED-4DB2-BD59-A6C34878D82A}">
                    <a16:rowId xmlns:a16="http://schemas.microsoft.com/office/drawing/2014/main" val="3383956103"/>
                  </a:ext>
                </a:extLst>
              </a:tr>
              <a:tr h="955208">
                <a:tc>
                  <a:txBody>
                    <a:bodyPr/>
                    <a:lstStyle/>
                    <a:p>
                      <a:pPr algn="ctr"/>
                      <a:r>
                        <a:rPr lang="en-GB" sz="1600" b="1" dirty="0">
                          <a:solidFill>
                            <a:schemeClr val="tx1"/>
                          </a:solidFill>
                        </a:rPr>
                        <a:t>4. Counterargument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tc>
                  <a:txBody>
                    <a:bodyPr/>
                    <a:lstStyle/>
                    <a:p>
                      <a:endParaRPr lang="en-GB" sz="16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extLst>
                  <a:ext uri="{0D108BD9-81ED-4DB2-BD59-A6C34878D82A}">
                    <a16:rowId xmlns:a16="http://schemas.microsoft.com/office/drawing/2014/main" val="1467712266"/>
                  </a:ext>
                </a:extLst>
              </a:tr>
              <a:tr h="955208">
                <a:tc>
                  <a:txBody>
                    <a:bodyPr/>
                    <a:lstStyle/>
                    <a:p>
                      <a:pPr algn="ctr"/>
                      <a:r>
                        <a:rPr lang="en-GB" sz="1600" b="1" dirty="0">
                          <a:solidFill>
                            <a:schemeClr val="tx1"/>
                          </a:solidFill>
                        </a:rPr>
                        <a:t>5. Summary/ Conclusion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tc>
                  <a:txBody>
                    <a:bodyPr/>
                    <a:lstStyle/>
                    <a:p>
                      <a:endParaRPr lang="en-GB" sz="16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extLst>
                  <a:ext uri="{0D108BD9-81ED-4DB2-BD59-A6C34878D82A}">
                    <a16:rowId xmlns:a16="http://schemas.microsoft.com/office/drawing/2014/main" val="2234757718"/>
                  </a:ext>
                </a:extLst>
              </a:tr>
            </a:tbl>
          </a:graphicData>
        </a:graphic>
      </p:graphicFrame>
      <p:sp>
        <p:nvSpPr>
          <p:cNvPr id="19" name="Content Placeholder 2">
            <a:extLst>
              <a:ext uri="{FF2B5EF4-FFF2-40B4-BE49-F238E27FC236}">
                <a16:creationId xmlns:a16="http://schemas.microsoft.com/office/drawing/2014/main" id="{2A574DF8-DE9F-BDA6-8312-8662CCCCDFF6}"/>
              </a:ext>
            </a:extLst>
          </p:cNvPr>
          <p:cNvSpPr txBox="1">
            <a:spLocks/>
          </p:cNvSpPr>
          <p:nvPr/>
        </p:nvSpPr>
        <p:spPr>
          <a:xfrm>
            <a:off x="2476871" y="1526959"/>
            <a:ext cx="8863574" cy="8345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GB" sz="1600" dirty="0"/>
              <a:t>Agree! Helps students to stay healthy; helps their education; shows the college cares; understands student needs</a:t>
            </a:r>
          </a:p>
        </p:txBody>
      </p:sp>
      <p:sp>
        <p:nvSpPr>
          <p:cNvPr id="21" name="Content Placeholder 2">
            <a:extLst>
              <a:ext uri="{FF2B5EF4-FFF2-40B4-BE49-F238E27FC236}">
                <a16:creationId xmlns:a16="http://schemas.microsoft.com/office/drawing/2014/main" id="{BBB0F696-7445-23FA-F82C-0D6254D5DF53}"/>
              </a:ext>
            </a:extLst>
          </p:cNvPr>
          <p:cNvSpPr txBox="1">
            <a:spLocks/>
          </p:cNvSpPr>
          <p:nvPr/>
        </p:nvSpPr>
        <p:spPr>
          <a:xfrm>
            <a:off x="2476871" y="2548878"/>
            <a:ext cx="8863574" cy="8345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GB" sz="1600" dirty="0"/>
              <a:t>Don’t the college care about our health? Times are hard and this would have a massive impact</a:t>
            </a:r>
          </a:p>
        </p:txBody>
      </p:sp>
      <p:sp>
        <p:nvSpPr>
          <p:cNvPr id="23" name="Content Placeholder 2">
            <a:extLst>
              <a:ext uri="{FF2B5EF4-FFF2-40B4-BE49-F238E27FC236}">
                <a16:creationId xmlns:a16="http://schemas.microsoft.com/office/drawing/2014/main" id="{C5B784CE-166D-32CC-8EEC-924639922116}"/>
              </a:ext>
            </a:extLst>
          </p:cNvPr>
          <p:cNvSpPr txBox="1">
            <a:spLocks/>
          </p:cNvSpPr>
          <p:nvPr/>
        </p:nvSpPr>
        <p:spPr>
          <a:xfrm>
            <a:off x="2476871" y="3466484"/>
            <a:ext cx="8863574" cy="8345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GB" sz="1600" dirty="0"/>
              <a:t>It’s right; it matters; it’s human</a:t>
            </a:r>
          </a:p>
          <a:p>
            <a:pPr marL="0" indent="0">
              <a:lnSpc>
                <a:spcPct val="120000"/>
              </a:lnSpc>
              <a:buNone/>
            </a:pPr>
            <a:r>
              <a:rPr lang="en-GB" sz="1600" dirty="0"/>
              <a:t>Improve attendance; shows students the college cares about them; this will help them achieve</a:t>
            </a:r>
          </a:p>
        </p:txBody>
      </p:sp>
      <p:sp>
        <p:nvSpPr>
          <p:cNvPr id="25" name="Content Placeholder 2">
            <a:extLst>
              <a:ext uri="{FF2B5EF4-FFF2-40B4-BE49-F238E27FC236}">
                <a16:creationId xmlns:a16="http://schemas.microsoft.com/office/drawing/2014/main" id="{B5685D02-CF06-BEBC-AD5B-71E32B962172}"/>
              </a:ext>
            </a:extLst>
          </p:cNvPr>
          <p:cNvSpPr txBox="1">
            <a:spLocks/>
          </p:cNvSpPr>
          <p:nvPr/>
        </p:nvSpPr>
        <p:spPr>
          <a:xfrm>
            <a:off x="2496716" y="4496540"/>
            <a:ext cx="8863574" cy="77977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GB" sz="1600" dirty="0"/>
              <a:t>Might be too expensive; not too expensive if it helps more students to achieve their goals than without a free breakfast. We can find extra funding.</a:t>
            </a:r>
          </a:p>
        </p:txBody>
      </p:sp>
      <p:sp>
        <p:nvSpPr>
          <p:cNvPr id="27" name="Content Placeholder 2">
            <a:extLst>
              <a:ext uri="{FF2B5EF4-FFF2-40B4-BE49-F238E27FC236}">
                <a16:creationId xmlns:a16="http://schemas.microsoft.com/office/drawing/2014/main" id="{F9428ADE-4F14-C158-7694-0E6B59CFDF0A}"/>
              </a:ext>
            </a:extLst>
          </p:cNvPr>
          <p:cNvSpPr txBox="1">
            <a:spLocks/>
          </p:cNvSpPr>
          <p:nvPr/>
        </p:nvSpPr>
        <p:spPr>
          <a:xfrm>
            <a:off x="2476871" y="5351307"/>
            <a:ext cx="8863574" cy="8345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GB" sz="1600" dirty="0"/>
              <a:t>Make a massive difference to student life; not too costly; improve quality of life for students</a:t>
            </a:r>
          </a:p>
        </p:txBody>
      </p:sp>
    </p:spTree>
    <p:extLst>
      <p:ext uri="{BB962C8B-B14F-4D97-AF65-F5344CB8AC3E}">
        <p14:creationId xmlns:p14="http://schemas.microsoft.com/office/powerpoint/2010/main" val="1638311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3" grpId="0"/>
      <p:bldP spid="25" grpId="0"/>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10;&#10;Description automatically generated">
            <a:extLst>
              <a:ext uri="{FF2B5EF4-FFF2-40B4-BE49-F238E27FC236}">
                <a16:creationId xmlns:a16="http://schemas.microsoft.com/office/drawing/2014/main" id="{616CB1CC-FE46-7A0B-516C-3A0496AAE9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2" name="Group 11">
            <a:extLst>
              <a:ext uri="{FF2B5EF4-FFF2-40B4-BE49-F238E27FC236}">
                <a16:creationId xmlns:a16="http://schemas.microsoft.com/office/drawing/2014/main" id="{DDF479C4-68AF-1FA3-CC0A-D788C4C826B0}"/>
              </a:ext>
            </a:extLst>
          </p:cNvPr>
          <p:cNvGrpSpPr/>
          <p:nvPr/>
        </p:nvGrpSpPr>
        <p:grpSpPr>
          <a:xfrm rot="10800000" flipH="1">
            <a:off x="1476516" y="229403"/>
            <a:ext cx="4617912" cy="369332"/>
            <a:chOff x="-2905718" y="3657600"/>
            <a:chExt cx="2702518" cy="584200"/>
          </a:xfrm>
          <a:solidFill>
            <a:schemeClr val="accent1">
              <a:lumMod val="50000"/>
            </a:schemeClr>
          </a:solidFill>
        </p:grpSpPr>
        <p:sp>
          <p:nvSpPr>
            <p:cNvPr id="13" name="Rectangle: Single Corner Rounded 12">
              <a:extLst>
                <a:ext uri="{FF2B5EF4-FFF2-40B4-BE49-F238E27FC236}">
                  <a16:creationId xmlns:a16="http://schemas.microsoft.com/office/drawing/2014/main" id="{BF616451-8EE4-443E-F6A9-C437A42E4A1A}"/>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Single Corner Rounded 13">
              <a:extLst>
                <a:ext uri="{FF2B5EF4-FFF2-40B4-BE49-F238E27FC236}">
                  <a16:creationId xmlns:a16="http://schemas.microsoft.com/office/drawing/2014/main" id="{5A67C012-2997-E9F8-5F0E-20A68AD5179B}"/>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5" name="Group 14">
            <a:extLst>
              <a:ext uri="{FF2B5EF4-FFF2-40B4-BE49-F238E27FC236}">
                <a16:creationId xmlns:a16="http://schemas.microsoft.com/office/drawing/2014/main" id="{BAE70E5E-7F3A-FC2B-21CF-8F5941B0C592}"/>
              </a:ext>
            </a:extLst>
          </p:cNvPr>
          <p:cNvGrpSpPr/>
          <p:nvPr/>
        </p:nvGrpSpPr>
        <p:grpSpPr>
          <a:xfrm rot="10800000" flipH="1">
            <a:off x="10492033" y="191691"/>
            <a:ext cx="1297514" cy="458758"/>
            <a:chOff x="-2905718" y="3657600"/>
            <a:chExt cx="2702518" cy="584200"/>
          </a:xfrm>
          <a:solidFill>
            <a:schemeClr val="accent1">
              <a:lumMod val="50000"/>
            </a:schemeClr>
          </a:solidFill>
        </p:grpSpPr>
        <p:sp>
          <p:nvSpPr>
            <p:cNvPr id="16" name="Rectangle: Single Corner Rounded 15">
              <a:extLst>
                <a:ext uri="{FF2B5EF4-FFF2-40B4-BE49-F238E27FC236}">
                  <a16:creationId xmlns:a16="http://schemas.microsoft.com/office/drawing/2014/main" id="{FE3320E3-7655-8A50-D6DB-C4E78BC8A7B8}"/>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Single Corner Rounded 16">
              <a:extLst>
                <a:ext uri="{FF2B5EF4-FFF2-40B4-BE49-F238E27FC236}">
                  <a16:creationId xmlns:a16="http://schemas.microsoft.com/office/drawing/2014/main" id="{FF5C9AAE-4D72-FF41-6C57-E5FB4E2FAB4C}"/>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Content Placeholder 2"/>
          <p:cNvSpPr>
            <a:spLocks noGrp="1"/>
          </p:cNvSpPr>
          <p:nvPr>
            <p:ph idx="1"/>
          </p:nvPr>
        </p:nvSpPr>
        <p:spPr>
          <a:xfrm>
            <a:off x="1476515" y="229405"/>
            <a:ext cx="4617913" cy="369333"/>
          </a:xfrm>
          <a:noFill/>
          <a:ln>
            <a:noFill/>
          </a:ln>
        </p:spPr>
        <p:style>
          <a:lnRef idx="1">
            <a:schemeClr val="accent4"/>
          </a:lnRef>
          <a:fillRef idx="2">
            <a:schemeClr val="accent4"/>
          </a:fillRef>
          <a:effectRef idx="1">
            <a:schemeClr val="accent4"/>
          </a:effectRef>
          <a:fontRef idx="minor">
            <a:schemeClr val="dk1"/>
          </a:fontRef>
        </p:style>
        <p:txBody>
          <a:bodyPr>
            <a:noAutofit/>
          </a:bodyPr>
          <a:lstStyle/>
          <a:p>
            <a:pPr>
              <a:lnSpc>
                <a:spcPct val="100000"/>
              </a:lnSpc>
              <a:spcBef>
                <a:spcPts val="600"/>
              </a:spcBef>
            </a:pPr>
            <a:r>
              <a:rPr lang="en-GB" sz="1400" b="1" dirty="0">
                <a:solidFill>
                  <a:schemeClr val="bg1"/>
                </a:solidFill>
              </a:rPr>
              <a:t>Remember to include adjectives, persuasive devices etc.</a:t>
            </a:r>
          </a:p>
        </p:txBody>
      </p:sp>
      <p:sp>
        <p:nvSpPr>
          <p:cNvPr id="5" name="Content Placeholder 2"/>
          <p:cNvSpPr txBox="1">
            <a:spLocks/>
          </p:cNvSpPr>
          <p:nvPr/>
        </p:nvSpPr>
        <p:spPr>
          <a:xfrm>
            <a:off x="10492033" y="191698"/>
            <a:ext cx="1297514" cy="458751"/>
          </a:xfrm>
          <a:prstGeom prst="rect">
            <a:avLst/>
          </a:prstGeom>
          <a:noFill/>
          <a:ln w="6350" cap="flat" cmpd="sng" algn="ctr">
            <a:noFill/>
            <a:prstDash val="solid"/>
            <a:miter lim="800000"/>
          </a:ln>
        </p:spPr>
        <p:style>
          <a:lnRef idx="1">
            <a:schemeClr val="accent4"/>
          </a:lnRef>
          <a:fillRef idx="2">
            <a:schemeClr val="accent4"/>
          </a:fillRef>
          <a:effectRef idx="1">
            <a:schemeClr val="accent4"/>
          </a:effectRef>
          <a:fontRef idx="minor">
            <a:schemeClr val="dk1"/>
          </a:fontRef>
        </p:style>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lgn="ctr">
              <a:lnSpc>
                <a:spcPct val="100000"/>
              </a:lnSpc>
              <a:buNone/>
            </a:pPr>
            <a:r>
              <a:rPr lang="en-GB" sz="2000" b="1" dirty="0">
                <a:solidFill>
                  <a:schemeClr val="bg1"/>
                </a:solidFill>
              </a:rPr>
              <a:t>Plan</a:t>
            </a:r>
          </a:p>
        </p:txBody>
      </p:sp>
      <p:grpSp>
        <p:nvGrpSpPr>
          <p:cNvPr id="18" name="Group 17">
            <a:extLst>
              <a:ext uri="{FF2B5EF4-FFF2-40B4-BE49-F238E27FC236}">
                <a16:creationId xmlns:a16="http://schemas.microsoft.com/office/drawing/2014/main" id="{F9C5A327-CD60-5EA6-AE1B-2B6E8F0167D7}"/>
              </a:ext>
            </a:extLst>
          </p:cNvPr>
          <p:cNvGrpSpPr/>
          <p:nvPr/>
        </p:nvGrpSpPr>
        <p:grpSpPr>
          <a:xfrm rot="10800000" flipH="1">
            <a:off x="4629175" y="2402619"/>
            <a:ext cx="2961190" cy="1658717"/>
            <a:chOff x="-2905718" y="3657600"/>
            <a:chExt cx="2702518" cy="584200"/>
          </a:xfrm>
          <a:solidFill>
            <a:schemeClr val="accent1">
              <a:lumMod val="40000"/>
              <a:lumOff val="60000"/>
            </a:schemeClr>
          </a:solidFill>
        </p:grpSpPr>
        <p:sp>
          <p:nvSpPr>
            <p:cNvPr id="19" name="Rectangle: Single Corner Rounded 18">
              <a:extLst>
                <a:ext uri="{FF2B5EF4-FFF2-40B4-BE49-F238E27FC236}">
                  <a16:creationId xmlns:a16="http://schemas.microsoft.com/office/drawing/2014/main" id="{46420EDF-D7D1-395B-8E85-F4F0362F79CE}"/>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Single Corner Rounded 19">
              <a:extLst>
                <a:ext uri="{FF2B5EF4-FFF2-40B4-BE49-F238E27FC236}">
                  <a16:creationId xmlns:a16="http://schemas.microsoft.com/office/drawing/2014/main" id="{32D45DE7-217F-E2F6-2DE4-C94A25591408}"/>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 name="Content Placeholder 2"/>
          <p:cNvSpPr txBox="1">
            <a:spLocks/>
          </p:cNvSpPr>
          <p:nvPr/>
        </p:nvSpPr>
        <p:spPr>
          <a:xfrm>
            <a:off x="4752465" y="2402617"/>
            <a:ext cx="2837900" cy="1658720"/>
          </a:xfrm>
          <a:prstGeom prst="rect">
            <a:avLst/>
          </a:prstGeom>
          <a:noFill/>
          <a:ln>
            <a:noFill/>
          </a:ln>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1800" b="1" dirty="0"/>
              <a:t>Write a letter to the Principal explaining why you think that your college should offer free breakfasts to students</a:t>
            </a:r>
          </a:p>
        </p:txBody>
      </p:sp>
      <p:sp>
        <p:nvSpPr>
          <p:cNvPr id="6" name="TextBox 5">
            <a:extLst>
              <a:ext uri="{FF2B5EF4-FFF2-40B4-BE49-F238E27FC236}">
                <a16:creationId xmlns:a16="http://schemas.microsoft.com/office/drawing/2014/main" id="{8121CB3E-754F-BC97-8849-E8D877DFC784}"/>
              </a:ext>
            </a:extLst>
          </p:cNvPr>
          <p:cNvSpPr txBox="1"/>
          <p:nvPr/>
        </p:nvSpPr>
        <p:spPr>
          <a:xfrm>
            <a:off x="0" y="6463953"/>
            <a:ext cx="6094428" cy="369332"/>
          </a:xfrm>
          <a:prstGeom prst="rect">
            <a:avLst/>
          </a:prstGeom>
          <a:noFill/>
        </p:spPr>
        <p:txBody>
          <a:bodyPr wrap="square">
            <a:spAutoFit/>
          </a:bodyPr>
          <a:lstStyle/>
          <a:p>
            <a:r>
              <a:rPr lang="en-GB" dirty="0"/>
              <a:t>TAO5.3_v1</a:t>
            </a:r>
          </a:p>
        </p:txBody>
      </p:sp>
    </p:spTree>
    <p:extLst>
      <p:ext uri="{BB962C8B-B14F-4D97-AF65-F5344CB8AC3E}">
        <p14:creationId xmlns:p14="http://schemas.microsoft.com/office/powerpoint/2010/main" val="234580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DC76BB97-B01D-A7E0-68DD-2929FEE9A0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7" name="Group 16">
            <a:extLst>
              <a:ext uri="{FF2B5EF4-FFF2-40B4-BE49-F238E27FC236}">
                <a16:creationId xmlns:a16="http://schemas.microsoft.com/office/drawing/2014/main" id="{9EE957F9-D54D-BD62-DC7D-7408E826EA17}"/>
              </a:ext>
            </a:extLst>
          </p:cNvPr>
          <p:cNvGrpSpPr/>
          <p:nvPr/>
        </p:nvGrpSpPr>
        <p:grpSpPr>
          <a:xfrm rot="10800000" flipH="1">
            <a:off x="4450696" y="180900"/>
            <a:ext cx="7389370" cy="422413"/>
            <a:chOff x="-2905718" y="3657600"/>
            <a:chExt cx="2702518" cy="584200"/>
          </a:xfrm>
          <a:solidFill>
            <a:schemeClr val="accent1">
              <a:lumMod val="50000"/>
            </a:schemeClr>
          </a:solidFill>
        </p:grpSpPr>
        <p:sp>
          <p:nvSpPr>
            <p:cNvPr id="18" name="Rectangle: Single Corner Rounded 17">
              <a:extLst>
                <a:ext uri="{FF2B5EF4-FFF2-40B4-BE49-F238E27FC236}">
                  <a16:creationId xmlns:a16="http://schemas.microsoft.com/office/drawing/2014/main" id="{C88FAD9C-D105-D418-19F0-696B8F359714}"/>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Single Corner Rounded 18">
              <a:extLst>
                <a:ext uri="{FF2B5EF4-FFF2-40B4-BE49-F238E27FC236}">
                  <a16:creationId xmlns:a16="http://schemas.microsoft.com/office/drawing/2014/main" id="{5315CD78-8CCC-D284-B5AC-D11BD83BB04F}"/>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5" name="Group 4">
            <a:extLst>
              <a:ext uri="{FF2B5EF4-FFF2-40B4-BE49-F238E27FC236}">
                <a16:creationId xmlns:a16="http://schemas.microsoft.com/office/drawing/2014/main" id="{CBC7D915-FFFB-4457-D8CF-3F855CAAF99B}"/>
              </a:ext>
            </a:extLst>
          </p:cNvPr>
          <p:cNvGrpSpPr/>
          <p:nvPr/>
        </p:nvGrpSpPr>
        <p:grpSpPr>
          <a:xfrm rot="10800000" flipH="1">
            <a:off x="1207874" y="1234860"/>
            <a:ext cx="9623524" cy="4741733"/>
            <a:chOff x="-2905718" y="3657600"/>
            <a:chExt cx="2702518" cy="584200"/>
          </a:xfrm>
          <a:solidFill>
            <a:schemeClr val="accent1">
              <a:lumMod val="20000"/>
              <a:lumOff val="80000"/>
            </a:schemeClr>
          </a:solidFill>
        </p:grpSpPr>
        <p:sp>
          <p:nvSpPr>
            <p:cNvPr id="6" name="Rectangle: Single Corner Rounded 5">
              <a:extLst>
                <a:ext uri="{FF2B5EF4-FFF2-40B4-BE49-F238E27FC236}">
                  <a16:creationId xmlns:a16="http://schemas.microsoft.com/office/drawing/2014/main" id="{CF2D586B-77F9-635A-9D7E-7667AD558E2A}"/>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Single Corner Rounded 6">
              <a:extLst>
                <a:ext uri="{FF2B5EF4-FFF2-40B4-BE49-F238E27FC236}">
                  <a16:creationId xmlns:a16="http://schemas.microsoft.com/office/drawing/2014/main" id="{517175B5-F7B2-BC9B-BB34-09B4898A2D59}"/>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 name="Content Placeholder 2">
            <a:extLst>
              <a:ext uri="{FF2B5EF4-FFF2-40B4-BE49-F238E27FC236}">
                <a16:creationId xmlns:a16="http://schemas.microsoft.com/office/drawing/2014/main" id="{709A1EA2-21FE-CD7A-D4F7-6E104F6F0583}"/>
              </a:ext>
            </a:extLst>
          </p:cNvPr>
          <p:cNvSpPr txBox="1">
            <a:spLocks/>
          </p:cNvSpPr>
          <p:nvPr/>
        </p:nvSpPr>
        <p:spPr>
          <a:xfrm>
            <a:off x="1593129" y="1340963"/>
            <a:ext cx="8644379" cy="4176074"/>
          </a:xfrm>
          <a:prstGeom prst="rect">
            <a:avLst/>
          </a:prstGeom>
          <a:noFill/>
          <a:ln>
            <a:no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00000"/>
              </a:lnSpc>
            </a:pPr>
            <a:r>
              <a:rPr lang="en-GB" sz="2600" dirty="0"/>
              <a:t>A counterargument is a paragraph which explains the opposite view to your own, before explaining why your belief is more valid.</a:t>
            </a:r>
          </a:p>
          <a:p>
            <a:pPr algn="just">
              <a:lnSpc>
                <a:spcPct val="100000"/>
              </a:lnSpc>
            </a:pPr>
            <a:endParaRPr lang="en-GB" sz="1000" dirty="0"/>
          </a:p>
          <a:p>
            <a:pPr algn="just">
              <a:lnSpc>
                <a:spcPct val="100000"/>
              </a:lnSpc>
            </a:pPr>
            <a:r>
              <a:rPr lang="en-GB" sz="2600" dirty="0"/>
              <a:t>E.g. There are some who feel that providing a free breakfast for all students would be enormously expensive, and it couldn’t be funded. However, think of the alternative: hungry students who do not perform as well and are less motivated. How would this support young people to achieve their dreams in college? It wouldn’t. For this reason, we must provide free breakfast for all.</a:t>
            </a:r>
          </a:p>
        </p:txBody>
      </p:sp>
      <p:sp>
        <p:nvSpPr>
          <p:cNvPr id="12" name="Title 13">
            <a:extLst>
              <a:ext uri="{FF2B5EF4-FFF2-40B4-BE49-F238E27FC236}">
                <a16:creationId xmlns:a16="http://schemas.microsoft.com/office/drawing/2014/main" id="{423EA536-F46C-9D35-B426-24337FF006F3}"/>
              </a:ext>
            </a:extLst>
          </p:cNvPr>
          <p:cNvSpPr txBox="1">
            <a:spLocks/>
          </p:cNvSpPr>
          <p:nvPr/>
        </p:nvSpPr>
        <p:spPr>
          <a:xfrm>
            <a:off x="4781207" y="180902"/>
            <a:ext cx="6602779" cy="42241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b="1" dirty="0">
                <a:solidFill>
                  <a:schemeClr val="bg1"/>
                </a:solidFill>
                <a:latin typeface="+mn-lt"/>
              </a:rPr>
              <a:t>Counterargument</a:t>
            </a:r>
          </a:p>
        </p:txBody>
      </p:sp>
      <p:sp>
        <p:nvSpPr>
          <p:cNvPr id="2" name="TextBox 1">
            <a:extLst>
              <a:ext uri="{FF2B5EF4-FFF2-40B4-BE49-F238E27FC236}">
                <a16:creationId xmlns:a16="http://schemas.microsoft.com/office/drawing/2014/main" id="{A47E367B-4397-9C38-BBA7-6572E33FFFA9}"/>
              </a:ext>
            </a:extLst>
          </p:cNvPr>
          <p:cNvSpPr txBox="1"/>
          <p:nvPr/>
        </p:nvSpPr>
        <p:spPr>
          <a:xfrm>
            <a:off x="0" y="6463953"/>
            <a:ext cx="6094428" cy="369332"/>
          </a:xfrm>
          <a:prstGeom prst="rect">
            <a:avLst/>
          </a:prstGeom>
          <a:noFill/>
        </p:spPr>
        <p:txBody>
          <a:bodyPr wrap="square">
            <a:spAutoFit/>
          </a:bodyPr>
          <a:lstStyle/>
          <a:p>
            <a:r>
              <a:rPr lang="en-GB" dirty="0"/>
              <a:t>TAO5.3_v1</a:t>
            </a:r>
          </a:p>
        </p:txBody>
      </p:sp>
    </p:spTree>
    <p:extLst>
      <p:ext uri="{BB962C8B-B14F-4D97-AF65-F5344CB8AC3E}">
        <p14:creationId xmlns:p14="http://schemas.microsoft.com/office/powerpoint/2010/main" val="194233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DC76BB97-B01D-A7E0-68DD-2929FEE9A0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7" name="Group 16">
            <a:extLst>
              <a:ext uri="{FF2B5EF4-FFF2-40B4-BE49-F238E27FC236}">
                <a16:creationId xmlns:a16="http://schemas.microsoft.com/office/drawing/2014/main" id="{9EE957F9-D54D-BD62-DC7D-7408E826EA17}"/>
              </a:ext>
            </a:extLst>
          </p:cNvPr>
          <p:cNvGrpSpPr/>
          <p:nvPr/>
        </p:nvGrpSpPr>
        <p:grpSpPr>
          <a:xfrm rot="10800000" flipH="1">
            <a:off x="2989541" y="1401508"/>
            <a:ext cx="6209774" cy="716877"/>
            <a:chOff x="-2905718" y="3657600"/>
            <a:chExt cx="2702518" cy="584200"/>
          </a:xfrm>
          <a:solidFill>
            <a:schemeClr val="accent1">
              <a:lumMod val="50000"/>
            </a:schemeClr>
          </a:solidFill>
        </p:grpSpPr>
        <p:sp>
          <p:nvSpPr>
            <p:cNvPr id="18" name="Rectangle: Single Corner Rounded 17">
              <a:extLst>
                <a:ext uri="{FF2B5EF4-FFF2-40B4-BE49-F238E27FC236}">
                  <a16:creationId xmlns:a16="http://schemas.microsoft.com/office/drawing/2014/main" id="{C88FAD9C-D105-D418-19F0-696B8F359714}"/>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Single Corner Rounded 18">
              <a:extLst>
                <a:ext uri="{FF2B5EF4-FFF2-40B4-BE49-F238E27FC236}">
                  <a16:creationId xmlns:a16="http://schemas.microsoft.com/office/drawing/2014/main" id="{5315CD78-8CCC-D284-B5AC-D11BD83BB04F}"/>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5" name="Group 4">
            <a:extLst>
              <a:ext uri="{FF2B5EF4-FFF2-40B4-BE49-F238E27FC236}">
                <a16:creationId xmlns:a16="http://schemas.microsoft.com/office/drawing/2014/main" id="{CBC7D915-FFFB-4457-D8CF-3F855CAAF99B}"/>
              </a:ext>
            </a:extLst>
          </p:cNvPr>
          <p:cNvGrpSpPr/>
          <p:nvPr/>
        </p:nvGrpSpPr>
        <p:grpSpPr>
          <a:xfrm rot="10800000" flipH="1">
            <a:off x="2989540" y="2281236"/>
            <a:ext cx="6209775" cy="3678985"/>
            <a:chOff x="-2905718" y="3657600"/>
            <a:chExt cx="2702518" cy="584200"/>
          </a:xfrm>
          <a:solidFill>
            <a:schemeClr val="accent1">
              <a:lumMod val="20000"/>
              <a:lumOff val="80000"/>
            </a:schemeClr>
          </a:solidFill>
        </p:grpSpPr>
        <p:sp>
          <p:nvSpPr>
            <p:cNvPr id="6" name="Rectangle: Single Corner Rounded 5">
              <a:extLst>
                <a:ext uri="{FF2B5EF4-FFF2-40B4-BE49-F238E27FC236}">
                  <a16:creationId xmlns:a16="http://schemas.microsoft.com/office/drawing/2014/main" id="{CF2D586B-77F9-635A-9D7E-7667AD558E2A}"/>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Single Corner Rounded 6">
              <a:extLst>
                <a:ext uri="{FF2B5EF4-FFF2-40B4-BE49-F238E27FC236}">
                  <a16:creationId xmlns:a16="http://schemas.microsoft.com/office/drawing/2014/main" id="{517175B5-F7B2-BC9B-BB34-09B4898A2D59}"/>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 name="Content Placeholder 2">
            <a:extLst>
              <a:ext uri="{FF2B5EF4-FFF2-40B4-BE49-F238E27FC236}">
                <a16:creationId xmlns:a16="http://schemas.microsoft.com/office/drawing/2014/main" id="{709A1EA2-21FE-CD7A-D4F7-6E104F6F0583}"/>
              </a:ext>
            </a:extLst>
          </p:cNvPr>
          <p:cNvSpPr txBox="1">
            <a:spLocks/>
          </p:cNvSpPr>
          <p:nvPr/>
        </p:nvSpPr>
        <p:spPr>
          <a:xfrm>
            <a:off x="3178801" y="2686608"/>
            <a:ext cx="5831253" cy="2868240"/>
          </a:xfrm>
          <a:prstGeom prst="rect">
            <a:avLst/>
          </a:prstGeom>
          <a:noFill/>
          <a:ln>
            <a:no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GB" sz="2600" dirty="0"/>
              <a:t>Write a letter to the Principal explaining why you think that your college should offer free breakfasts to students.</a:t>
            </a:r>
          </a:p>
          <a:p>
            <a:pPr>
              <a:lnSpc>
                <a:spcPct val="100000"/>
              </a:lnSpc>
            </a:pPr>
            <a:endParaRPr lang="en-GB" sz="2600" dirty="0"/>
          </a:p>
          <a:p>
            <a:pPr>
              <a:lnSpc>
                <a:spcPct val="100000"/>
              </a:lnSpc>
            </a:pPr>
            <a:r>
              <a:rPr lang="en-GB" sz="2600" dirty="0"/>
              <a:t>Those who fail to plan, plan to fail! Let’s look at how you can effectively plan…</a:t>
            </a:r>
          </a:p>
        </p:txBody>
      </p:sp>
      <p:sp>
        <p:nvSpPr>
          <p:cNvPr id="12" name="Title 13">
            <a:extLst>
              <a:ext uri="{FF2B5EF4-FFF2-40B4-BE49-F238E27FC236}">
                <a16:creationId xmlns:a16="http://schemas.microsoft.com/office/drawing/2014/main" id="{423EA536-F46C-9D35-B426-24337FF006F3}"/>
              </a:ext>
            </a:extLst>
          </p:cNvPr>
          <p:cNvSpPr txBox="1">
            <a:spLocks/>
          </p:cNvSpPr>
          <p:nvPr/>
        </p:nvSpPr>
        <p:spPr>
          <a:xfrm>
            <a:off x="3320053" y="1401508"/>
            <a:ext cx="5548750" cy="7168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dirty="0">
                <a:solidFill>
                  <a:schemeClr val="bg1"/>
                </a:solidFill>
                <a:latin typeface="+mn-lt"/>
              </a:rPr>
              <a:t>Task</a:t>
            </a:r>
          </a:p>
        </p:txBody>
      </p:sp>
      <p:sp>
        <p:nvSpPr>
          <p:cNvPr id="2" name="TextBox 1">
            <a:extLst>
              <a:ext uri="{FF2B5EF4-FFF2-40B4-BE49-F238E27FC236}">
                <a16:creationId xmlns:a16="http://schemas.microsoft.com/office/drawing/2014/main" id="{A47E367B-4397-9C38-BBA7-6572E33FFFA9}"/>
              </a:ext>
            </a:extLst>
          </p:cNvPr>
          <p:cNvSpPr txBox="1"/>
          <p:nvPr/>
        </p:nvSpPr>
        <p:spPr>
          <a:xfrm>
            <a:off x="0" y="6463953"/>
            <a:ext cx="6094428" cy="369332"/>
          </a:xfrm>
          <a:prstGeom prst="rect">
            <a:avLst/>
          </a:prstGeom>
          <a:noFill/>
        </p:spPr>
        <p:txBody>
          <a:bodyPr wrap="square">
            <a:spAutoFit/>
          </a:bodyPr>
          <a:lstStyle/>
          <a:p>
            <a:r>
              <a:rPr lang="en-GB" dirty="0"/>
              <a:t>TAO5.3_v1</a:t>
            </a:r>
          </a:p>
        </p:txBody>
      </p:sp>
    </p:spTree>
    <p:extLst>
      <p:ext uri="{BB962C8B-B14F-4D97-AF65-F5344CB8AC3E}">
        <p14:creationId xmlns:p14="http://schemas.microsoft.com/office/powerpoint/2010/main" val="332153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C2D202AB-08ED-490D-8B3F-DAAFE2B200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5" name="Group 4">
            <a:extLst>
              <a:ext uri="{FF2B5EF4-FFF2-40B4-BE49-F238E27FC236}">
                <a16:creationId xmlns:a16="http://schemas.microsoft.com/office/drawing/2014/main" id="{C826ABE1-B744-8289-6D3F-D85390938D49}"/>
              </a:ext>
            </a:extLst>
          </p:cNvPr>
          <p:cNvGrpSpPr/>
          <p:nvPr/>
        </p:nvGrpSpPr>
        <p:grpSpPr>
          <a:xfrm rot="10800000" flipH="1">
            <a:off x="314075" y="970960"/>
            <a:ext cx="11516564" cy="5090473"/>
            <a:chOff x="-2905718" y="3657600"/>
            <a:chExt cx="2702518" cy="584200"/>
          </a:xfrm>
          <a:solidFill>
            <a:schemeClr val="accent1">
              <a:lumMod val="20000"/>
              <a:lumOff val="80000"/>
            </a:schemeClr>
          </a:solidFill>
        </p:grpSpPr>
        <p:sp>
          <p:nvSpPr>
            <p:cNvPr id="6" name="Rectangle: Single Corner Rounded 5">
              <a:extLst>
                <a:ext uri="{FF2B5EF4-FFF2-40B4-BE49-F238E27FC236}">
                  <a16:creationId xmlns:a16="http://schemas.microsoft.com/office/drawing/2014/main" id="{B17FF695-ABE5-D4A7-F0B3-1EB0A8A9954D}"/>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Single Corner Rounded 6">
              <a:extLst>
                <a:ext uri="{FF2B5EF4-FFF2-40B4-BE49-F238E27FC236}">
                  <a16:creationId xmlns:a16="http://schemas.microsoft.com/office/drawing/2014/main" id="{5C907A12-027F-9002-7C4B-7D47C3737823}"/>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8" name="Group 7">
            <a:extLst>
              <a:ext uri="{FF2B5EF4-FFF2-40B4-BE49-F238E27FC236}">
                <a16:creationId xmlns:a16="http://schemas.microsoft.com/office/drawing/2014/main" id="{EE5DE5CE-3511-70AD-CB99-F103D0B6067F}"/>
              </a:ext>
            </a:extLst>
          </p:cNvPr>
          <p:cNvGrpSpPr/>
          <p:nvPr/>
        </p:nvGrpSpPr>
        <p:grpSpPr>
          <a:xfrm rot="10800000" flipH="1">
            <a:off x="4157220" y="156566"/>
            <a:ext cx="7673419" cy="556673"/>
            <a:chOff x="-2905718" y="3657600"/>
            <a:chExt cx="2702518" cy="584200"/>
          </a:xfrm>
          <a:solidFill>
            <a:schemeClr val="accent1">
              <a:lumMod val="50000"/>
            </a:schemeClr>
          </a:solidFill>
        </p:grpSpPr>
        <p:sp>
          <p:nvSpPr>
            <p:cNvPr id="9" name="Rectangle: Single Corner Rounded 8">
              <a:extLst>
                <a:ext uri="{FF2B5EF4-FFF2-40B4-BE49-F238E27FC236}">
                  <a16:creationId xmlns:a16="http://schemas.microsoft.com/office/drawing/2014/main" id="{EEEAF57A-A801-9076-2E85-EE5F2A79FD45}"/>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Single Corner Rounded 9">
              <a:extLst>
                <a:ext uri="{FF2B5EF4-FFF2-40B4-BE49-F238E27FC236}">
                  <a16:creationId xmlns:a16="http://schemas.microsoft.com/office/drawing/2014/main" id="{C02F9632-6DBB-9996-EC13-78823F0AAC6F}"/>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 name="TextBox 10">
            <a:extLst>
              <a:ext uri="{FF2B5EF4-FFF2-40B4-BE49-F238E27FC236}">
                <a16:creationId xmlns:a16="http://schemas.microsoft.com/office/drawing/2014/main" id="{EEE44F60-47FA-4713-868B-9C5F283D8BC0}"/>
              </a:ext>
            </a:extLst>
          </p:cNvPr>
          <p:cNvSpPr txBox="1"/>
          <p:nvPr/>
        </p:nvSpPr>
        <p:spPr>
          <a:xfrm>
            <a:off x="4157220" y="220348"/>
            <a:ext cx="7673419" cy="400110"/>
          </a:xfrm>
          <a:prstGeom prst="rect">
            <a:avLst/>
          </a:prstGeom>
          <a:noFill/>
        </p:spPr>
        <p:txBody>
          <a:bodyPr wrap="square" rtlCol="0">
            <a:spAutoFit/>
          </a:bodyPr>
          <a:lstStyle/>
          <a:p>
            <a:pPr algn="ctr"/>
            <a:r>
              <a:rPr lang="en-GB" sz="2000" b="1" dirty="0">
                <a:solidFill>
                  <a:schemeClr val="bg1"/>
                </a:solidFill>
              </a:rPr>
              <a:t>Example response: free breakfast</a:t>
            </a:r>
          </a:p>
        </p:txBody>
      </p:sp>
      <p:sp>
        <p:nvSpPr>
          <p:cNvPr id="3" name="Content Placeholder 2">
            <a:extLst>
              <a:ext uri="{FF2B5EF4-FFF2-40B4-BE49-F238E27FC236}">
                <a16:creationId xmlns:a16="http://schemas.microsoft.com/office/drawing/2014/main" id="{4BDBC631-1904-FC80-BFE9-FEF5FD005AFE}"/>
              </a:ext>
            </a:extLst>
          </p:cNvPr>
          <p:cNvSpPr>
            <a:spLocks noGrp="1"/>
          </p:cNvSpPr>
          <p:nvPr>
            <p:ph idx="1"/>
          </p:nvPr>
        </p:nvSpPr>
        <p:spPr>
          <a:xfrm>
            <a:off x="631843" y="1227167"/>
            <a:ext cx="10925170" cy="4578058"/>
          </a:xfrm>
        </p:spPr>
        <p:txBody>
          <a:bodyPr>
            <a:noAutofit/>
          </a:bodyPr>
          <a:lstStyle/>
          <a:p>
            <a:pPr marL="0" indent="0">
              <a:lnSpc>
                <a:spcPct val="100000"/>
              </a:lnSpc>
              <a:buNone/>
            </a:pPr>
            <a:r>
              <a:rPr lang="en-GB" sz="1300" dirty="0"/>
              <a:t>Dear Principal,</a:t>
            </a:r>
          </a:p>
          <a:p>
            <a:pPr marL="0" indent="0">
              <a:lnSpc>
                <a:spcPct val="100000"/>
              </a:lnSpc>
              <a:buNone/>
            </a:pPr>
            <a:r>
              <a:rPr lang="en-GB" sz="1300" dirty="0"/>
              <a:t>	I am writing to you to discuss a topic which we, all students here at the college, hold dear: breakfast. We all know that breakfast is a vital part of any day; it is the opening to every day and has the power to fuel our potential. But what happens if this isn’t possible? What happens if breakfast is merely a dream? What happens for students who go hungry? They don’t achieve. And we know that this isn’t acceptable. It is with this in mind that I am writing to you today; to propose free breakfasts for all students, throughout the year. If we don’t put this in place now, the consequences could be dire.</a:t>
            </a:r>
          </a:p>
          <a:p>
            <a:pPr marL="0" indent="0">
              <a:lnSpc>
                <a:spcPct val="100000"/>
              </a:lnSpc>
              <a:buNone/>
            </a:pPr>
            <a:r>
              <a:rPr lang="en-GB" sz="1300" dirty="0"/>
              <a:t>Firstly, my focus here is on the achievement of students such as myself and my peers. Recent studies have shown that 91% of students who regularly eat breakfast feel more confident in their studies and are able to fully motivate themselves to engage in all lessons. However, of those who do not eat breakfast every day, 97% stated they felt negative effects from not eating before their first lesson of the day. 4/5 of those asked said they didn’t get breakfast because they couldn’t afford it. If we can make such a huge difference to the lives of so many, by changing something so small, we should. The pain, humiliation and suffering for the cost of £2 per student, per day, is nothing in comparison to what we could achieve.</a:t>
            </a:r>
          </a:p>
          <a:p>
            <a:pPr marL="0" indent="0">
              <a:lnSpc>
                <a:spcPct val="100000"/>
              </a:lnSpc>
              <a:buNone/>
            </a:pPr>
            <a:r>
              <a:rPr lang="en-GB" sz="1300" dirty="0"/>
              <a:t>Furthermore, we know that this investment will support students to exceed their academic targets. Dr Ryan </a:t>
            </a:r>
            <a:r>
              <a:rPr lang="en-GB" sz="1300" dirty="0" err="1"/>
              <a:t>Flitcroft</a:t>
            </a:r>
            <a:r>
              <a:rPr lang="en-GB" sz="1300" dirty="0"/>
              <a:t>, of the University of Studies, said recently, ‘The relationship between a college and students is so much stronger when students feel like they are being invested in. Something as simple as free breakfast has shown attendance go up by 8% and academic performance almost double in some cases.’ If the science backs this up; if students are begging for it; if we will also see a benefit, why aren’t we doing this now, now, now? </a:t>
            </a:r>
          </a:p>
          <a:p>
            <a:pPr marL="0" indent="0">
              <a:lnSpc>
                <a:spcPct val="100000"/>
              </a:lnSpc>
              <a:buNone/>
            </a:pPr>
            <a:r>
              <a:rPr lang="en-GB" sz="1300" dirty="0"/>
              <a:t>There are some who feel that providing a free breakfast for all students would be enormously expensive (or at least prohibitively expensive), and it couldn’t be funded. However, think of the alternative: hungry students who do not perform as well and are less motivated. How would this support young people to achieve their dreams in college? It wouldn’t. For this reason, we must provide free breakfast for all.</a:t>
            </a:r>
          </a:p>
          <a:p>
            <a:pPr marL="0" indent="0">
              <a:lnSpc>
                <a:spcPct val="100000"/>
              </a:lnSpc>
              <a:buNone/>
            </a:pPr>
            <a:r>
              <a:rPr lang="en-GB" sz="1300" dirty="0"/>
              <a:t>In summary, it’s clear that a move towards a free breakfast would cost very little in comparison to the huge impact it could have. You have it in your power to change the lives of hundreds of students: think of the massive benefit you could have by making a decision which is so small in the grand scheme of things. Now is the time to make a difference. We know you can do it. We’re excited to see you at the breakfast table soon.</a:t>
            </a:r>
          </a:p>
          <a:p>
            <a:pPr marL="0" indent="0">
              <a:lnSpc>
                <a:spcPct val="100000"/>
              </a:lnSpc>
              <a:buNone/>
            </a:pPr>
            <a:endParaRPr lang="en-GB" sz="1200" dirty="0"/>
          </a:p>
        </p:txBody>
      </p:sp>
      <p:sp>
        <p:nvSpPr>
          <p:cNvPr id="2" name="TextBox 1">
            <a:extLst>
              <a:ext uri="{FF2B5EF4-FFF2-40B4-BE49-F238E27FC236}">
                <a16:creationId xmlns:a16="http://schemas.microsoft.com/office/drawing/2014/main" id="{78A5CD62-21A4-FB33-34E4-F731996B366A}"/>
              </a:ext>
            </a:extLst>
          </p:cNvPr>
          <p:cNvSpPr txBox="1"/>
          <p:nvPr/>
        </p:nvSpPr>
        <p:spPr>
          <a:xfrm>
            <a:off x="0" y="6463953"/>
            <a:ext cx="6094428" cy="369332"/>
          </a:xfrm>
          <a:prstGeom prst="rect">
            <a:avLst/>
          </a:prstGeom>
          <a:noFill/>
        </p:spPr>
        <p:txBody>
          <a:bodyPr wrap="square">
            <a:spAutoFit/>
          </a:bodyPr>
          <a:lstStyle/>
          <a:p>
            <a:r>
              <a:rPr lang="en-GB" dirty="0"/>
              <a:t>TAO5.3_v1</a:t>
            </a:r>
          </a:p>
        </p:txBody>
      </p:sp>
    </p:spTree>
    <p:extLst>
      <p:ext uri="{BB962C8B-B14F-4D97-AF65-F5344CB8AC3E}">
        <p14:creationId xmlns:p14="http://schemas.microsoft.com/office/powerpoint/2010/main" val="4036498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DC76BB97-B01D-A7E0-68DD-2929FEE9A0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7" name="Group 16">
            <a:extLst>
              <a:ext uri="{FF2B5EF4-FFF2-40B4-BE49-F238E27FC236}">
                <a16:creationId xmlns:a16="http://schemas.microsoft.com/office/drawing/2014/main" id="{9EE957F9-D54D-BD62-DC7D-7408E826EA17}"/>
              </a:ext>
            </a:extLst>
          </p:cNvPr>
          <p:cNvGrpSpPr/>
          <p:nvPr/>
        </p:nvGrpSpPr>
        <p:grpSpPr>
          <a:xfrm rot="10800000" flipH="1">
            <a:off x="2989541" y="1401508"/>
            <a:ext cx="6209774" cy="716877"/>
            <a:chOff x="-2905718" y="3657600"/>
            <a:chExt cx="2702518" cy="584200"/>
          </a:xfrm>
          <a:solidFill>
            <a:schemeClr val="accent1">
              <a:lumMod val="50000"/>
            </a:schemeClr>
          </a:solidFill>
        </p:grpSpPr>
        <p:sp>
          <p:nvSpPr>
            <p:cNvPr id="18" name="Rectangle: Single Corner Rounded 17">
              <a:extLst>
                <a:ext uri="{FF2B5EF4-FFF2-40B4-BE49-F238E27FC236}">
                  <a16:creationId xmlns:a16="http://schemas.microsoft.com/office/drawing/2014/main" id="{C88FAD9C-D105-D418-19F0-696B8F359714}"/>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Single Corner Rounded 18">
              <a:extLst>
                <a:ext uri="{FF2B5EF4-FFF2-40B4-BE49-F238E27FC236}">
                  <a16:creationId xmlns:a16="http://schemas.microsoft.com/office/drawing/2014/main" id="{5315CD78-8CCC-D284-B5AC-D11BD83BB04F}"/>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5" name="Group 4">
            <a:extLst>
              <a:ext uri="{FF2B5EF4-FFF2-40B4-BE49-F238E27FC236}">
                <a16:creationId xmlns:a16="http://schemas.microsoft.com/office/drawing/2014/main" id="{CBC7D915-FFFB-4457-D8CF-3F855CAAF99B}"/>
              </a:ext>
            </a:extLst>
          </p:cNvPr>
          <p:cNvGrpSpPr/>
          <p:nvPr/>
        </p:nvGrpSpPr>
        <p:grpSpPr>
          <a:xfrm rot="10800000" flipH="1">
            <a:off x="2989540" y="2281236"/>
            <a:ext cx="6209775" cy="3678985"/>
            <a:chOff x="-2905718" y="3657600"/>
            <a:chExt cx="2702518" cy="584200"/>
          </a:xfrm>
          <a:solidFill>
            <a:schemeClr val="accent1">
              <a:lumMod val="20000"/>
              <a:lumOff val="80000"/>
            </a:schemeClr>
          </a:solidFill>
        </p:grpSpPr>
        <p:sp>
          <p:nvSpPr>
            <p:cNvPr id="6" name="Rectangle: Single Corner Rounded 5">
              <a:extLst>
                <a:ext uri="{FF2B5EF4-FFF2-40B4-BE49-F238E27FC236}">
                  <a16:creationId xmlns:a16="http://schemas.microsoft.com/office/drawing/2014/main" id="{CF2D586B-77F9-635A-9D7E-7667AD558E2A}"/>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Single Corner Rounded 6">
              <a:extLst>
                <a:ext uri="{FF2B5EF4-FFF2-40B4-BE49-F238E27FC236}">
                  <a16:creationId xmlns:a16="http://schemas.microsoft.com/office/drawing/2014/main" id="{517175B5-F7B2-BC9B-BB34-09B4898A2D59}"/>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 name="Content Placeholder 2">
            <a:extLst>
              <a:ext uri="{FF2B5EF4-FFF2-40B4-BE49-F238E27FC236}">
                <a16:creationId xmlns:a16="http://schemas.microsoft.com/office/drawing/2014/main" id="{709A1EA2-21FE-CD7A-D4F7-6E104F6F0583}"/>
              </a:ext>
            </a:extLst>
          </p:cNvPr>
          <p:cNvSpPr txBox="1">
            <a:spLocks/>
          </p:cNvSpPr>
          <p:nvPr/>
        </p:nvSpPr>
        <p:spPr>
          <a:xfrm>
            <a:off x="3178801" y="2686608"/>
            <a:ext cx="5831253" cy="2868240"/>
          </a:xfrm>
          <a:prstGeom prst="rect">
            <a:avLst/>
          </a:prstGeom>
          <a:noFill/>
          <a:ln>
            <a:no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GB" sz="2600" dirty="0"/>
              <a:t>Write a letter to the Principal explaining why you think that your college should offer free breakfasts to students.</a:t>
            </a:r>
          </a:p>
          <a:p>
            <a:pPr>
              <a:lnSpc>
                <a:spcPct val="100000"/>
              </a:lnSpc>
            </a:pPr>
            <a:endParaRPr lang="en-GB" sz="2600" dirty="0"/>
          </a:p>
          <a:p>
            <a:pPr>
              <a:lnSpc>
                <a:spcPct val="100000"/>
              </a:lnSpc>
            </a:pPr>
            <a:r>
              <a:rPr lang="en-GB" sz="2600" dirty="0"/>
              <a:t>Those who fail to plan, plan to fail! Let’s look at how you can effectively plan…</a:t>
            </a:r>
          </a:p>
        </p:txBody>
      </p:sp>
      <p:sp>
        <p:nvSpPr>
          <p:cNvPr id="12" name="Title 13">
            <a:extLst>
              <a:ext uri="{FF2B5EF4-FFF2-40B4-BE49-F238E27FC236}">
                <a16:creationId xmlns:a16="http://schemas.microsoft.com/office/drawing/2014/main" id="{423EA536-F46C-9D35-B426-24337FF006F3}"/>
              </a:ext>
            </a:extLst>
          </p:cNvPr>
          <p:cNvSpPr txBox="1">
            <a:spLocks/>
          </p:cNvSpPr>
          <p:nvPr/>
        </p:nvSpPr>
        <p:spPr>
          <a:xfrm>
            <a:off x="3320053" y="1401508"/>
            <a:ext cx="5548750" cy="7168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dirty="0">
                <a:solidFill>
                  <a:schemeClr val="bg1"/>
                </a:solidFill>
                <a:latin typeface="+mn-lt"/>
              </a:rPr>
              <a:t>Task</a:t>
            </a:r>
          </a:p>
        </p:txBody>
      </p:sp>
      <p:sp>
        <p:nvSpPr>
          <p:cNvPr id="2" name="TextBox 1">
            <a:extLst>
              <a:ext uri="{FF2B5EF4-FFF2-40B4-BE49-F238E27FC236}">
                <a16:creationId xmlns:a16="http://schemas.microsoft.com/office/drawing/2014/main" id="{A47E367B-4397-9C38-BBA7-6572E33FFFA9}"/>
              </a:ext>
            </a:extLst>
          </p:cNvPr>
          <p:cNvSpPr txBox="1"/>
          <p:nvPr/>
        </p:nvSpPr>
        <p:spPr>
          <a:xfrm>
            <a:off x="0" y="6463953"/>
            <a:ext cx="6094428" cy="369332"/>
          </a:xfrm>
          <a:prstGeom prst="rect">
            <a:avLst/>
          </a:prstGeom>
          <a:noFill/>
        </p:spPr>
        <p:txBody>
          <a:bodyPr wrap="square">
            <a:spAutoFit/>
          </a:bodyPr>
          <a:lstStyle/>
          <a:p>
            <a:r>
              <a:rPr lang="en-GB" dirty="0"/>
              <a:t>TAO5.3_v1</a:t>
            </a:r>
          </a:p>
        </p:txBody>
      </p:sp>
    </p:spTree>
    <p:extLst>
      <p:ext uri="{BB962C8B-B14F-4D97-AF65-F5344CB8AC3E}">
        <p14:creationId xmlns:p14="http://schemas.microsoft.com/office/powerpoint/2010/main" val="3321717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A5B64138-2980-7FD8-7464-5445325481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5" name="Group 4">
            <a:extLst>
              <a:ext uri="{FF2B5EF4-FFF2-40B4-BE49-F238E27FC236}">
                <a16:creationId xmlns:a16="http://schemas.microsoft.com/office/drawing/2014/main" id="{0E6F618C-A538-165A-4C5C-9A74C2F5F25D}"/>
              </a:ext>
            </a:extLst>
          </p:cNvPr>
          <p:cNvGrpSpPr/>
          <p:nvPr/>
        </p:nvGrpSpPr>
        <p:grpSpPr>
          <a:xfrm rot="10800000" flipH="1">
            <a:off x="1798848" y="2936768"/>
            <a:ext cx="8594305" cy="1961817"/>
            <a:chOff x="-2905718" y="3657600"/>
            <a:chExt cx="2702518" cy="584200"/>
          </a:xfrm>
          <a:solidFill>
            <a:schemeClr val="accent1">
              <a:lumMod val="20000"/>
              <a:lumOff val="80000"/>
            </a:schemeClr>
          </a:solidFill>
        </p:grpSpPr>
        <p:sp>
          <p:nvSpPr>
            <p:cNvPr id="6" name="Rectangle: Single Corner Rounded 5">
              <a:extLst>
                <a:ext uri="{FF2B5EF4-FFF2-40B4-BE49-F238E27FC236}">
                  <a16:creationId xmlns:a16="http://schemas.microsoft.com/office/drawing/2014/main" id="{2F98252B-9F2C-BCF2-B925-E1DBA537828B}"/>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Single Corner Rounded 6">
              <a:extLst>
                <a:ext uri="{FF2B5EF4-FFF2-40B4-BE49-F238E27FC236}">
                  <a16:creationId xmlns:a16="http://schemas.microsoft.com/office/drawing/2014/main" id="{A74EE47A-2A0D-838A-1B81-CAEAB2DEFA36}"/>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8" name="Group 7">
            <a:extLst>
              <a:ext uri="{FF2B5EF4-FFF2-40B4-BE49-F238E27FC236}">
                <a16:creationId xmlns:a16="http://schemas.microsoft.com/office/drawing/2014/main" id="{75E7AFB0-3663-F4AD-CA40-244C8033AC57}"/>
              </a:ext>
            </a:extLst>
          </p:cNvPr>
          <p:cNvGrpSpPr/>
          <p:nvPr/>
        </p:nvGrpSpPr>
        <p:grpSpPr>
          <a:xfrm rot="10800000" flipH="1">
            <a:off x="1798847" y="2033302"/>
            <a:ext cx="8594306" cy="716877"/>
            <a:chOff x="-2905718" y="3657600"/>
            <a:chExt cx="2702518" cy="584200"/>
          </a:xfrm>
          <a:solidFill>
            <a:schemeClr val="accent1">
              <a:lumMod val="50000"/>
            </a:schemeClr>
          </a:solidFill>
        </p:grpSpPr>
        <p:sp>
          <p:nvSpPr>
            <p:cNvPr id="9" name="Rectangle: Single Corner Rounded 8">
              <a:extLst>
                <a:ext uri="{FF2B5EF4-FFF2-40B4-BE49-F238E27FC236}">
                  <a16:creationId xmlns:a16="http://schemas.microsoft.com/office/drawing/2014/main" id="{14FEECE2-2EFA-7688-33D9-ED5B15B6666D}"/>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Single Corner Rounded 9">
              <a:extLst>
                <a:ext uri="{FF2B5EF4-FFF2-40B4-BE49-F238E27FC236}">
                  <a16:creationId xmlns:a16="http://schemas.microsoft.com/office/drawing/2014/main" id="{19E7AEF9-E043-8AAD-AD4E-EDDFEC36CA60}"/>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 name="TextBox 10">
            <a:extLst>
              <a:ext uri="{FF2B5EF4-FFF2-40B4-BE49-F238E27FC236}">
                <a16:creationId xmlns:a16="http://schemas.microsoft.com/office/drawing/2014/main" id="{2B09788E-1154-1990-DDBC-DCEC3DEBC67B}"/>
              </a:ext>
            </a:extLst>
          </p:cNvPr>
          <p:cNvSpPr txBox="1"/>
          <p:nvPr/>
        </p:nvSpPr>
        <p:spPr>
          <a:xfrm>
            <a:off x="1798848" y="2099352"/>
            <a:ext cx="8594306" cy="584775"/>
          </a:xfrm>
          <a:prstGeom prst="rect">
            <a:avLst/>
          </a:prstGeom>
          <a:noFill/>
        </p:spPr>
        <p:txBody>
          <a:bodyPr wrap="square" rtlCol="0">
            <a:spAutoFit/>
          </a:bodyPr>
          <a:lstStyle/>
          <a:p>
            <a:pPr algn="ctr"/>
            <a:r>
              <a:rPr lang="en-GB" sz="3200" b="1" dirty="0">
                <a:solidFill>
                  <a:schemeClr val="bg1"/>
                </a:solidFill>
              </a:rPr>
              <a:t>And now…</a:t>
            </a:r>
          </a:p>
        </p:txBody>
      </p:sp>
      <p:sp>
        <p:nvSpPr>
          <p:cNvPr id="12" name="TextBox 11">
            <a:extLst>
              <a:ext uri="{FF2B5EF4-FFF2-40B4-BE49-F238E27FC236}">
                <a16:creationId xmlns:a16="http://schemas.microsoft.com/office/drawing/2014/main" id="{AD3FECCE-18FB-0D23-928C-1A7CE32DB912}"/>
              </a:ext>
            </a:extLst>
          </p:cNvPr>
          <p:cNvSpPr txBox="1"/>
          <p:nvPr/>
        </p:nvSpPr>
        <p:spPr>
          <a:xfrm>
            <a:off x="2057399" y="3084656"/>
            <a:ext cx="8143043" cy="1546577"/>
          </a:xfrm>
          <a:prstGeom prst="rect">
            <a:avLst/>
          </a:prstGeom>
          <a:noFill/>
        </p:spPr>
        <p:txBody>
          <a:bodyPr wrap="square">
            <a:spAutoFit/>
          </a:bodyPr>
          <a:lstStyle/>
          <a:p>
            <a:pPr marL="457200" indent="-457200">
              <a:lnSpc>
                <a:spcPct val="100000"/>
              </a:lnSpc>
              <a:buFont typeface="Arial" panose="020B0604020202020204" pitchFamily="34" charset="0"/>
              <a:buChar char="•"/>
            </a:pPr>
            <a:r>
              <a:rPr lang="en-GB" sz="2800" b="1" dirty="0"/>
              <a:t>Take time to read through your work.</a:t>
            </a:r>
          </a:p>
          <a:p>
            <a:pPr marL="171450" indent="-171450">
              <a:lnSpc>
                <a:spcPct val="100000"/>
              </a:lnSpc>
              <a:buFont typeface="Arial" panose="020B0604020202020204" pitchFamily="34" charset="0"/>
              <a:buChar char="•"/>
            </a:pPr>
            <a:endParaRPr lang="en-GB" sz="1050" b="1" dirty="0"/>
          </a:p>
          <a:p>
            <a:pPr marL="457200" indent="-457200">
              <a:lnSpc>
                <a:spcPct val="100000"/>
              </a:lnSpc>
              <a:buFont typeface="Arial" panose="020B0604020202020204" pitchFamily="34" charset="0"/>
              <a:buChar char="•"/>
            </a:pPr>
            <a:r>
              <a:rPr lang="en-GB" sz="2800" b="1" dirty="0"/>
              <a:t>In a moment, you will give evaluate your own work and leave yourself feedback</a:t>
            </a:r>
            <a:r>
              <a:rPr lang="en-GB" sz="2800" b="1"/>
              <a:t>. </a:t>
            </a:r>
            <a:endParaRPr lang="en-GB" sz="2800" b="1" dirty="0"/>
          </a:p>
        </p:txBody>
      </p:sp>
      <p:sp>
        <p:nvSpPr>
          <p:cNvPr id="2" name="TextBox 1">
            <a:extLst>
              <a:ext uri="{FF2B5EF4-FFF2-40B4-BE49-F238E27FC236}">
                <a16:creationId xmlns:a16="http://schemas.microsoft.com/office/drawing/2014/main" id="{01E71A0A-5FD2-542E-B268-7DCA58B86B99}"/>
              </a:ext>
            </a:extLst>
          </p:cNvPr>
          <p:cNvSpPr txBox="1"/>
          <p:nvPr/>
        </p:nvSpPr>
        <p:spPr>
          <a:xfrm>
            <a:off x="0" y="6463953"/>
            <a:ext cx="6094428" cy="369332"/>
          </a:xfrm>
          <a:prstGeom prst="rect">
            <a:avLst/>
          </a:prstGeom>
          <a:noFill/>
        </p:spPr>
        <p:txBody>
          <a:bodyPr wrap="square">
            <a:spAutoFit/>
          </a:bodyPr>
          <a:lstStyle/>
          <a:p>
            <a:r>
              <a:rPr lang="en-GB" dirty="0"/>
              <a:t>SAO5.3_v1</a:t>
            </a:r>
          </a:p>
        </p:txBody>
      </p:sp>
    </p:spTree>
    <p:extLst>
      <p:ext uri="{BB962C8B-B14F-4D97-AF65-F5344CB8AC3E}">
        <p14:creationId xmlns:p14="http://schemas.microsoft.com/office/powerpoint/2010/main" val="1607812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27F75-CBF7-5CC8-4AA8-DAA8BE2FF674}"/>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D13FEF96-F5A1-10FB-09A8-FD4D7BF1A3F1}"/>
              </a:ext>
            </a:extLst>
          </p:cNvPr>
          <p:cNvSpPr>
            <a:spLocks noGrp="1"/>
          </p:cNvSpPr>
          <p:nvPr>
            <p:ph idx="1"/>
          </p:nvPr>
        </p:nvSpPr>
        <p:spPr/>
        <p:txBody>
          <a:bodyPr/>
          <a:lstStyle/>
          <a:p>
            <a:endParaRPr lang="en-GB"/>
          </a:p>
        </p:txBody>
      </p:sp>
      <p:pic>
        <p:nvPicPr>
          <p:cNvPr id="4" name="Picture 3" descr="A picture containing text&#10;&#10;Description automatically generated">
            <a:extLst>
              <a:ext uri="{FF2B5EF4-FFF2-40B4-BE49-F238E27FC236}">
                <a16:creationId xmlns:a16="http://schemas.microsoft.com/office/drawing/2014/main" id="{68C9019D-78A6-4D39-9C24-47BC61ECE8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877"/>
            <a:ext cx="12192000" cy="6858000"/>
          </a:xfrm>
          <a:prstGeom prst="rect">
            <a:avLst/>
          </a:prstGeom>
        </p:spPr>
      </p:pic>
      <p:pic>
        <p:nvPicPr>
          <p:cNvPr id="12" name="Picture 11">
            <a:extLst>
              <a:ext uri="{FF2B5EF4-FFF2-40B4-BE49-F238E27FC236}">
                <a16:creationId xmlns:a16="http://schemas.microsoft.com/office/drawing/2014/main" id="{1F0EA893-86D9-2881-9CC7-6231C767DF0F}"/>
              </a:ext>
            </a:extLst>
          </p:cNvPr>
          <p:cNvPicPr>
            <a:picLocks noChangeAspect="1"/>
          </p:cNvPicPr>
          <p:nvPr/>
        </p:nvPicPr>
        <p:blipFill>
          <a:blip r:embed="rId4"/>
          <a:stretch>
            <a:fillRect/>
          </a:stretch>
        </p:blipFill>
        <p:spPr>
          <a:xfrm>
            <a:off x="1872075" y="1045213"/>
            <a:ext cx="8299326" cy="5346681"/>
          </a:xfrm>
          <a:prstGeom prst="rect">
            <a:avLst/>
          </a:prstGeom>
        </p:spPr>
      </p:pic>
      <p:grpSp>
        <p:nvGrpSpPr>
          <p:cNvPr id="13" name="Group 12">
            <a:extLst>
              <a:ext uri="{FF2B5EF4-FFF2-40B4-BE49-F238E27FC236}">
                <a16:creationId xmlns:a16="http://schemas.microsoft.com/office/drawing/2014/main" id="{3D346884-3B4E-41D5-B92D-80E2E962B51F}"/>
              </a:ext>
            </a:extLst>
          </p:cNvPr>
          <p:cNvGrpSpPr/>
          <p:nvPr/>
        </p:nvGrpSpPr>
        <p:grpSpPr>
          <a:xfrm rot="10800000" flipH="1">
            <a:off x="4138418" y="211795"/>
            <a:ext cx="5986199" cy="716877"/>
            <a:chOff x="-2905718" y="3657600"/>
            <a:chExt cx="2702518" cy="584200"/>
          </a:xfrm>
          <a:solidFill>
            <a:schemeClr val="accent1">
              <a:lumMod val="50000"/>
            </a:schemeClr>
          </a:solidFill>
        </p:grpSpPr>
        <p:sp>
          <p:nvSpPr>
            <p:cNvPr id="14" name="Rectangle: Single Corner Rounded 13">
              <a:extLst>
                <a:ext uri="{FF2B5EF4-FFF2-40B4-BE49-F238E27FC236}">
                  <a16:creationId xmlns:a16="http://schemas.microsoft.com/office/drawing/2014/main" id="{B6406BDC-B562-413C-84B8-B5EB4A851BF4}"/>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Single Corner Rounded 14">
              <a:extLst>
                <a:ext uri="{FF2B5EF4-FFF2-40B4-BE49-F238E27FC236}">
                  <a16:creationId xmlns:a16="http://schemas.microsoft.com/office/drawing/2014/main" id="{6F31612B-36CF-23F0-2E08-F3DD6B13D23C}"/>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6" name="TextBox 15">
            <a:extLst>
              <a:ext uri="{FF2B5EF4-FFF2-40B4-BE49-F238E27FC236}">
                <a16:creationId xmlns:a16="http://schemas.microsoft.com/office/drawing/2014/main" id="{1892C0F6-8E42-52A9-E4C5-E48521D6E4E6}"/>
              </a:ext>
            </a:extLst>
          </p:cNvPr>
          <p:cNvSpPr txBox="1"/>
          <p:nvPr/>
        </p:nvSpPr>
        <p:spPr>
          <a:xfrm>
            <a:off x="4249513" y="244966"/>
            <a:ext cx="5764009" cy="584775"/>
          </a:xfrm>
          <a:prstGeom prst="rect">
            <a:avLst/>
          </a:prstGeom>
          <a:noFill/>
        </p:spPr>
        <p:txBody>
          <a:bodyPr wrap="square" rtlCol="0">
            <a:spAutoFit/>
          </a:bodyPr>
          <a:lstStyle/>
          <a:p>
            <a:pPr algn="ctr"/>
            <a:r>
              <a:rPr lang="en-GB" sz="3200" b="1" dirty="0">
                <a:solidFill>
                  <a:schemeClr val="bg1"/>
                </a:solidFill>
              </a:rPr>
              <a:t>Starter Quiz</a:t>
            </a:r>
          </a:p>
        </p:txBody>
      </p:sp>
      <p:sp>
        <p:nvSpPr>
          <p:cNvPr id="17" name="TextBox 16">
            <a:extLst>
              <a:ext uri="{FF2B5EF4-FFF2-40B4-BE49-F238E27FC236}">
                <a16:creationId xmlns:a16="http://schemas.microsoft.com/office/drawing/2014/main" id="{475AF147-1717-3B13-9846-38205E10C552}"/>
              </a:ext>
            </a:extLst>
          </p:cNvPr>
          <p:cNvSpPr txBox="1"/>
          <p:nvPr/>
        </p:nvSpPr>
        <p:spPr>
          <a:xfrm>
            <a:off x="2017183" y="1181281"/>
            <a:ext cx="2542523" cy="1646605"/>
          </a:xfrm>
          <a:prstGeom prst="rect">
            <a:avLst/>
          </a:prstGeom>
          <a:noFill/>
        </p:spPr>
        <p:txBody>
          <a:bodyPr wrap="square" rtlCol="0">
            <a:spAutoFit/>
          </a:bodyPr>
          <a:lstStyle/>
          <a:p>
            <a:pPr marL="342900" indent="-342900">
              <a:buAutoNum type="arabicPeriod"/>
            </a:pPr>
            <a:r>
              <a:rPr lang="en-GB" sz="1200" b="1" dirty="0"/>
              <a:t>Which of the below is an example of a simile?</a:t>
            </a:r>
          </a:p>
          <a:p>
            <a:endParaRPr lang="en-GB" sz="300" i="1" dirty="0"/>
          </a:p>
          <a:p>
            <a:pPr marL="342900" indent="-342900">
              <a:buAutoNum type="alphaUcPeriod"/>
            </a:pPr>
            <a:r>
              <a:rPr lang="en-GB" sz="1200" i="1" dirty="0">
                <a:highlight>
                  <a:srgbClr val="FFFF00"/>
                </a:highlight>
              </a:rPr>
              <a:t>He was as tired as a dog</a:t>
            </a:r>
          </a:p>
          <a:p>
            <a:pPr marL="342900" indent="-342900">
              <a:buAutoNum type="alphaUcPeriod"/>
            </a:pPr>
            <a:r>
              <a:rPr lang="en-GB" sz="1200" i="1" dirty="0"/>
              <a:t>She moved the suitcase, gingerly</a:t>
            </a:r>
          </a:p>
          <a:p>
            <a:pPr marL="342900" indent="-342900">
              <a:buAutoNum type="alphaUcPeriod"/>
            </a:pPr>
            <a:r>
              <a:rPr lang="en-GB" sz="1200" i="1" dirty="0"/>
              <a:t>He was a lion</a:t>
            </a:r>
          </a:p>
          <a:p>
            <a:pPr marL="342900" indent="-342900">
              <a:buAutoNum type="alphaUcPeriod"/>
            </a:pPr>
            <a:r>
              <a:rPr lang="en-GB" sz="1200" i="1" dirty="0"/>
              <a:t>The table happy, frustrated and angry, all at the same time</a:t>
            </a:r>
          </a:p>
          <a:p>
            <a:endParaRPr lang="en-GB" sz="1400" i="1" dirty="0"/>
          </a:p>
        </p:txBody>
      </p:sp>
      <p:sp>
        <p:nvSpPr>
          <p:cNvPr id="18" name="TextBox 17">
            <a:extLst>
              <a:ext uri="{FF2B5EF4-FFF2-40B4-BE49-F238E27FC236}">
                <a16:creationId xmlns:a16="http://schemas.microsoft.com/office/drawing/2014/main" id="{C85987ED-9152-1CC9-61B1-26DC93AF2708}"/>
              </a:ext>
            </a:extLst>
          </p:cNvPr>
          <p:cNvSpPr txBox="1"/>
          <p:nvPr/>
        </p:nvSpPr>
        <p:spPr>
          <a:xfrm>
            <a:off x="7470998" y="1074061"/>
            <a:ext cx="2542523" cy="2046714"/>
          </a:xfrm>
          <a:prstGeom prst="rect">
            <a:avLst/>
          </a:prstGeom>
          <a:noFill/>
        </p:spPr>
        <p:txBody>
          <a:bodyPr wrap="square" rtlCol="0">
            <a:spAutoFit/>
          </a:bodyPr>
          <a:lstStyle/>
          <a:p>
            <a:r>
              <a:rPr lang="en-GB" sz="1400" b="1" dirty="0"/>
              <a:t>3. Rewrite and correct all mistakes in the below sentence:</a:t>
            </a:r>
          </a:p>
          <a:p>
            <a:endParaRPr lang="en-GB" sz="500" b="1" dirty="0"/>
          </a:p>
          <a:p>
            <a:r>
              <a:rPr lang="en-GB" sz="1100" i="1" dirty="0"/>
              <a:t>David</a:t>
            </a:r>
            <a:r>
              <a:rPr lang="en-GB" sz="1100" i="1" dirty="0">
                <a:highlight>
                  <a:srgbClr val="FFFF00"/>
                </a:highlight>
              </a:rPr>
              <a:t>,</a:t>
            </a:r>
            <a:r>
              <a:rPr lang="en-GB" sz="1100" i="1" dirty="0"/>
              <a:t> one of five children</a:t>
            </a:r>
            <a:r>
              <a:rPr lang="en-GB" sz="1100" i="1" dirty="0">
                <a:highlight>
                  <a:srgbClr val="FFFF00"/>
                </a:highlight>
              </a:rPr>
              <a:t>,</a:t>
            </a:r>
            <a:r>
              <a:rPr lang="en-GB" sz="1100" i="1" dirty="0"/>
              <a:t> was excited for his birthday</a:t>
            </a:r>
          </a:p>
          <a:p>
            <a:r>
              <a:rPr lang="en-GB" sz="1100" i="1" dirty="0"/>
              <a:t>David </a:t>
            </a:r>
            <a:r>
              <a:rPr lang="en-GB" sz="1100" i="1" dirty="0">
                <a:highlight>
                  <a:srgbClr val="FFFF00"/>
                </a:highlight>
              </a:rPr>
              <a:t>(</a:t>
            </a:r>
            <a:r>
              <a:rPr lang="en-GB" sz="1100" i="1" dirty="0"/>
              <a:t>one of five children</a:t>
            </a:r>
            <a:r>
              <a:rPr lang="en-GB" sz="1100" i="1" dirty="0">
                <a:highlight>
                  <a:srgbClr val="FFFF00"/>
                </a:highlight>
              </a:rPr>
              <a:t>)</a:t>
            </a:r>
            <a:r>
              <a:rPr lang="en-GB" sz="1100" i="1" dirty="0"/>
              <a:t> was excited for his birthday</a:t>
            </a:r>
          </a:p>
          <a:p>
            <a:r>
              <a:rPr lang="en-GB" sz="1100" i="1" dirty="0"/>
              <a:t>David </a:t>
            </a:r>
            <a:r>
              <a:rPr lang="en-GB" sz="1100" i="1" dirty="0">
                <a:highlight>
                  <a:srgbClr val="FFFF00"/>
                </a:highlight>
              </a:rPr>
              <a:t>-</a:t>
            </a:r>
            <a:r>
              <a:rPr lang="en-GB" sz="1100" i="1" dirty="0"/>
              <a:t> one of five children </a:t>
            </a:r>
            <a:r>
              <a:rPr lang="en-GB" sz="1100" i="1" dirty="0">
                <a:highlight>
                  <a:srgbClr val="FFFF00"/>
                </a:highlight>
              </a:rPr>
              <a:t>-</a:t>
            </a:r>
            <a:r>
              <a:rPr lang="en-GB" sz="1100" i="1" dirty="0"/>
              <a:t> was excited for his birthday</a:t>
            </a:r>
          </a:p>
          <a:p>
            <a:endParaRPr lang="en-GB" sz="1400" i="1" dirty="0"/>
          </a:p>
          <a:p>
            <a:endParaRPr lang="en-GB" sz="1400" i="1" dirty="0"/>
          </a:p>
        </p:txBody>
      </p:sp>
      <p:sp>
        <p:nvSpPr>
          <p:cNvPr id="19" name="TextBox 18">
            <a:extLst>
              <a:ext uri="{FF2B5EF4-FFF2-40B4-BE49-F238E27FC236}">
                <a16:creationId xmlns:a16="http://schemas.microsoft.com/office/drawing/2014/main" id="{84765F6D-96AE-7AB8-DBB3-6D97A2E87597}"/>
              </a:ext>
            </a:extLst>
          </p:cNvPr>
          <p:cNvSpPr txBox="1"/>
          <p:nvPr/>
        </p:nvSpPr>
        <p:spPr>
          <a:xfrm>
            <a:off x="7520591" y="3133777"/>
            <a:ext cx="2542523" cy="1246495"/>
          </a:xfrm>
          <a:prstGeom prst="rect">
            <a:avLst/>
          </a:prstGeom>
          <a:noFill/>
        </p:spPr>
        <p:txBody>
          <a:bodyPr wrap="square" rtlCol="0">
            <a:spAutoFit/>
          </a:bodyPr>
          <a:lstStyle/>
          <a:p>
            <a:r>
              <a:rPr lang="en-GB" sz="1400" b="1" dirty="0"/>
              <a:t>6. How long should you spend planning and writing a narrative writing task?</a:t>
            </a:r>
          </a:p>
          <a:p>
            <a:endParaRPr lang="en-GB" sz="1100" dirty="0"/>
          </a:p>
          <a:p>
            <a:r>
              <a:rPr lang="en-GB" sz="1100" dirty="0">
                <a:highlight>
                  <a:srgbClr val="FFFF00"/>
                </a:highlight>
              </a:rPr>
              <a:t>Teacher preference for planning/ writing time</a:t>
            </a:r>
          </a:p>
        </p:txBody>
      </p:sp>
      <p:sp>
        <p:nvSpPr>
          <p:cNvPr id="20" name="TextBox 19">
            <a:extLst>
              <a:ext uri="{FF2B5EF4-FFF2-40B4-BE49-F238E27FC236}">
                <a16:creationId xmlns:a16="http://schemas.microsoft.com/office/drawing/2014/main" id="{B9DAB79C-FC58-8B82-7DD4-2855B18F996F}"/>
              </a:ext>
            </a:extLst>
          </p:cNvPr>
          <p:cNvSpPr txBox="1"/>
          <p:nvPr/>
        </p:nvSpPr>
        <p:spPr>
          <a:xfrm>
            <a:off x="2020599" y="3133777"/>
            <a:ext cx="2542523" cy="1169551"/>
          </a:xfrm>
          <a:prstGeom prst="rect">
            <a:avLst/>
          </a:prstGeom>
          <a:noFill/>
        </p:spPr>
        <p:txBody>
          <a:bodyPr wrap="square" rtlCol="0">
            <a:spAutoFit/>
          </a:bodyPr>
          <a:lstStyle/>
          <a:p>
            <a:r>
              <a:rPr lang="en-GB" sz="1400" b="1" dirty="0"/>
              <a:t>4. Add brackets to this sentence</a:t>
            </a:r>
          </a:p>
          <a:p>
            <a:endParaRPr lang="en-GB" sz="1400" b="1" i="1" dirty="0"/>
          </a:p>
          <a:p>
            <a:r>
              <a:rPr lang="en-GB" sz="1400" i="1" dirty="0"/>
              <a:t>They moved quickly to the front of the queue </a:t>
            </a:r>
            <a:r>
              <a:rPr lang="en-GB" sz="1400" i="1" dirty="0">
                <a:highlight>
                  <a:srgbClr val="FFFF00"/>
                </a:highlight>
              </a:rPr>
              <a:t>(</a:t>
            </a:r>
            <a:r>
              <a:rPr lang="en-GB" sz="1400" i="1" dirty="0"/>
              <a:t>worried they would lose out if they didn’t</a:t>
            </a:r>
            <a:r>
              <a:rPr lang="en-GB" sz="1400" i="1" dirty="0">
                <a:highlight>
                  <a:srgbClr val="FFFF00"/>
                </a:highlight>
              </a:rPr>
              <a:t>)</a:t>
            </a:r>
            <a:r>
              <a:rPr lang="en-GB" sz="1400" i="1" dirty="0"/>
              <a:t>.</a:t>
            </a:r>
          </a:p>
        </p:txBody>
      </p:sp>
      <p:sp>
        <p:nvSpPr>
          <p:cNvPr id="21" name="TextBox 20">
            <a:extLst>
              <a:ext uri="{FF2B5EF4-FFF2-40B4-BE49-F238E27FC236}">
                <a16:creationId xmlns:a16="http://schemas.microsoft.com/office/drawing/2014/main" id="{681D8A99-9E24-06C1-EA2B-304F47776A83}"/>
              </a:ext>
            </a:extLst>
          </p:cNvPr>
          <p:cNvSpPr txBox="1"/>
          <p:nvPr/>
        </p:nvSpPr>
        <p:spPr>
          <a:xfrm>
            <a:off x="4770595" y="3133777"/>
            <a:ext cx="2542523" cy="1600438"/>
          </a:xfrm>
          <a:prstGeom prst="rect">
            <a:avLst/>
          </a:prstGeom>
          <a:noFill/>
        </p:spPr>
        <p:txBody>
          <a:bodyPr wrap="square" rtlCol="0">
            <a:spAutoFit/>
          </a:bodyPr>
          <a:lstStyle/>
          <a:p>
            <a:r>
              <a:rPr lang="en-GB" sz="1400" b="1" dirty="0"/>
              <a:t>5. Name 3 structural features</a:t>
            </a:r>
          </a:p>
          <a:p>
            <a:endParaRPr lang="en-GB" sz="1400" b="1" dirty="0"/>
          </a:p>
          <a:p>
            <a:r>
              <a:rPr lang="en-GB" sz="1400" b="1" dirty="0">
                <a:highlight>
                  <a:srgbClr val="FFFF00"/>
                </a:highlight>
              </a:rPr>
              <a:t>Either canvas answers from students on quiz completion or give feedback on this as students complete the quiz</a:t>
            </a:r>
            <a:endParaRPr lang="en-GB" sz="1400" b="1" dirty="0"/>
          </a:p>
          <a:p>
            <a:endParaRPr lang="en-GB" sz="1400" b="1" dirty="0"/>
          </a:p>
        </p:txBody>
      </p:sp>
      <p:sp>
        <p:nvSpPr>
          <p:cNvPr id="22" name="TextBox 21">
            <a:extLst>
              <a:ext uri="{FF2B5EF4-FFF2-40B4-BE49-F238E27FC236}">
                <a16:creationId xmlns:a16="http://schemas.microsoft.com/office/drawing/2014/main" id="{2585DDE6-0332-E38C-0D49-34F0D67875CD}"/>
              </a:ext>
            </a:extLst>
          </p:cNvPr>
          <p:cNvSpPr txBox="1"/>
          <p:nvPr/>
        </p:nvSpPr>
        <p:spPr>
          <a:xfrm>
            <a:off x="2020598" y="4710949"/>
            <a:ext cx="2542523" cy="1600438"/>
          </a:xfrm>
          <a:prstGeom prst="rect">
            <a:avLst/>
          </a:prstGeom>
          <a:noFill/>
        </p:spPr>
        <p:txBody>
          <a:bodyPr wrap="square" rtlCol="0">
            <a:spAutoFit/>
          </a:bodyPr>
          <a:lstStyle/>
          <a:p>
            <a:r>
              <a:rPr lang="en-GB" sz="1400" b="1" dirty="0"/>
              <a:t>7. What structural features can you use to end a story or creative writing example?</a:t>
            </a:r>
          </a:p>
          <a:p>
            <a:endParaRPr lang="en-GB" sz="1400" b="1" dirty="0"/>
          </a:p>
          <a:p>
            <a:r>
              <a:rPr lang="en-GB" sz="1400" dirty="0">
                <a:highlight>
                  <a:srgbClr val="FFFF00"/>
                </a:highlight>
              </a:rPr>
              <a:t>Teacher to use preferred structural features/ terminology</a:t>
            </a:r>
          </a:p>
          <a:p>
            <a:endParaRPr lang="en-GB" sz="1400" i="1" dirty="0"/>
          </a:p>
        </p:txBody>
      </p:sp>
      <p:sp>
        <p:nvSpPr>
          <p:cNvPr id="23" name="TextBox 22">
            <a:extLst>
              <a:ext uri="{FF2B5EF4-FFF2-40B4-BE49-F238E27FC236}">
                <a16:creationId xmlns:a16="http://schemas.microsoft.com/office/drawing/2014/main" id="{C0E1B7B5-A285-F9F7-6AE2-95EBF07B8191}"/>
              </a:ext>
            </a:extLst>
          </p:cNvPr>
          <p:cNvSpPr txBox="1"/>
          <p:nvPr/>
        </p:nvSpPr>
        <p:spPr>
          <a:xfrm>
            <a:off x="4711644" y="4617698"/>
            <a:ext cx="2592117" cy="1708160"/>
          </a:xfrm>
          <a:prstGeom prst="rect">
            <a:avLst/>
          </a:prstGeom>
          <a:noFill/>
        </p:spPr>
        <p:txBody>
          <a:bodyPr wrap="square" rtlCol="0">
            <a:spAutoFit/>
          </a:bodyPr>
          <a:lstStyle/>
          <a:p>
            <a:r>
              <a:rPr lang="en-GB" sz="1400" b="1" dirty="0"/>
              <a:t>8. Which of the below is the definition of a metaphor?</a:t>
            </a:r>
          </a:p>
          <a:p>
            <a:endParaRPr lang="en-GB" sz="500" b="1" dirty="0"/>
          </a:p>
          <a:p>
            <a:pPr marL="342900" indent="-342900">
              <a:buAutoNum type="alphaUcPeriod"/>
            </a:pPr>
            <a:r>
              <a:rPr lang="en-GB" sz="1200" dirty="0"/>
              <a:t>A comparison using ‘as’ or ‘like’</a:t>
            </a:r>
          </a:p>
          <a:p>
            <a:pPr marL="342900" indent="-342900">
              <a:buAutoNum type="alphaUcPeriod"/>
            </a:pPr>
            <a:r>
              <a:rPr lang="en-GB" sz="1200" dirty="0">
                <a:highlight>
                  <a:srgbClr val="FFFF00"/>
                </a:highlight>
              </a:rPr>
              <a:t>A comparison using ‘is’ or ‘was’</a:t>
            </a:r>
          </a:p>
          <a:p>
            <a:pPr marL="342900" indent="-342900">
              <a:buAutoNum type="alphaUcPeriod"/>
            </a:pPr>
            <a:r>
              <a:rPr lang="en-GB" sz="1200" dirty="0"/>
              <a:t>Describing an object or thing as if it were alive</a:t>
            </a:r>
          </a:p>
          <a:p>
            <a:pPr marL="342900" indent="-342900">
              <a:buAutoNum type="alphaUcPeriod"/>
            </a:pPr>
            <a:r>
              <a:rPr lang="en-GB" sz="1200" dirty="0"/>
              <a:t>A word used to represent a sound</a:t>
            </a:r>
          </a:p>
        </p:txBody>
      </p:sp>
      <p:sp>
        <p:nvSpPr>
          <p:cNvPr id="24" name="TextBox 23">
            <a:extLst>
              <a:ext uri="{FF2B5EF4-FFF2-40B4-BE49-F238E27FC236}">
                <a16:creationId xmlns:a16="http://schemas.microsoft.com/office/drawing/2014/main" id="{A9ECC966-0D3D-04D0-D0EB-BBAFE689E9CA}"/>
              </a:ext>
            </a:extLst>
          </p:cNvPr>
          <p:cNvSpPr txBox="1"/>
          <p:nvPr/>
        </p:nvSpPr>
        <p:spPr>
          <a:xfrm>
            <a:off x="4704814" y="1121874"/>
            <a:ext cx="2592117" cy="1677382"/>
          </a:xfrm>
          <a:prstGeom prst="rect">
            <a:avLst/>
          </a:prstGeom>
          <a:noFill/>
        </p:spPr>
        <p:txBody>
          <a:bodyPr wrap="square" rtlCol="0">
            <a:spAutoFit/>
          </a:bodyPr>
          <a:lstStyle/>
          <a:p>
            <a:r>
              <a:rPr lang="en-GB" sz="1300" b="1" dirty="0"/>
              <a:t>2. What does the below extract make the reader feel?</a:t>
            </a:r>
          </a:p>
          <a:p>
            <a:endParaRPr lang="en-GB" sz="500" b="1" i="1" dirty="0"/>
          </a:p>
          <a:p>
            <a:r>
              <a:rPr lang="en-GB" sz="1200" i="1" dirty="0"/>
              <a:t>Michael had never seen anything like it. The crowd thronged and moved as one as the match continued. The players moved mysteriously, almost floating. What would come next?</a:t>
            </a:r>
          </a:p>
          <a:p>
            <a:r>
              <a:rPr lang="en-GB" sz="1200" b="1" dirty="0">
                <a:highlight>
                  <a:srgbClr val="FFFF00"/>
                </a:highlight>
              </a:rPr>
              <a:t>Excitement, mystery, curiosity</a:t>
            </a:r>
          </a:p>
        </p:txBody>
      </p:sp>
      <p:sp>
        <p:nvSpPr>
          <p:cNvPr id="25" name="TextBox 24">
            <a:extLst>
              <a:ext uri="{FF2B5EF4-FFF2-40B4-BE49-F238E27FC236}">
                <a16:creationId xmlns:a16="http://schemas.microsoft.com/office/drawing/2014/main" id="{645E30A3-0E40-EF5C-5FC0-3377CD9C16FB}"/>
              </a:ext>
            </a:extLst>
          </p:cNvPr>
          <p:cNvSpPr txBox="1"/>
          <p:nvPr/>
        </p:nvSpPr>
        <p:spPr>
          <a:xfrm>
            <a:off x="7578755" y="4829833"/>
            <a:ext cx="2542523" cy="523220"/>
          </a:xfrm>
          <a:prstGeom prst="rect">
            <a:avLst/>
          </a:prstGeom>
          <a:noFill/>
        </p:spPr>
        <p:txBody>
          <a:bodyPr wrap="square" rtlCol="0">
            <a:spAutoFit/>
          </a:bodyPr>
          <a:lstStyle/>
          <a:p>
            <a:r>
              <a:rPr lang="en-GB" sz="1400" b="1" dirty="0">
                <a:solidFill>
                  <a:schemeClr val="bg1"/>
                </a:solidFill>
              </a:rPr>
              <a:t>9. What resources will you use to help your revision?</a:t>
            </a:r>
            <a:endParaRPr lang="en-GB" sz="1400" i="1" dirty="0">
              <a:solidFill>
                <a:schemeClr val="bg1"/>
              </a:solidFill>
            </a:endParaRPr>
          </a:p>
        </p:txBody>
      </p:sp>
      <p:sp>
        <p:nvSpPr>
          <p:cNvPr id="5" name="TextBox 4">
            <a:extLst>
              <a:ext uri="{FF2B5EF4-FFF2-40B4-BE49-F238E27FC236}">
                <a16:creationId xmlns:a16="http://schemas.microsoft.com/office/drawing/2014/main" id="{BAE9A4A9-27C7-4C2E-480C-70167DF04703}"/>
              </a:ext>
            </a:extLst>
          </p:cNvPr>
          <p:cNvSpPr txBox="1"/>
          <p:nvPr/>
        </p:nvSpPr>
        <p:spPr>
          <a:xfrm>
            <a:off x="0" y="6463953"/>
            <a:ext cx="6094428" cy="369332"/>
          </a:xfrm>
          <a:prstGeom prst="rect">
            <a:avLst/>
          </a:prstGeom>
          <a:noFill/>
        </p:spPr>
        <p:txBody>
          <a:bodyPr wrap="square">
            <a:spAutoFit/>
          </a:bodyPr>
          <a:lstStyle/>
          <a:p>
            <a:r>
              <a:rPr lang="en-GB" dirty="0"/>
              <a:t>TAO5.3_v1</a:t>
            </a:r>
          </a:p>
        </p:txBody>
      </p:sp>
    </p:spTree>
    <p:extLst>
      <p:ext uri="{BB962C8B-B14F-4D97-AF65-F5344CB8AC3E}">
        <p14:creationId xmlns:p14="http://schemas.microsoft.com/office/powerpoint/2010/main" val="2902539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DE844FB9-2CA6-0D89-26C9-0AAB374E69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5" name="Group 4">
            <a:extLst>
              <a:ext uri="{FF2B5EF4-FFF2-40B4-BE49-F238E27FC236}">
                <a16:creationId xmlns:a16="http://schemas.microsoft.com/office/drawing/2014/main" id="{DA5C4677-D68A-0F2D-1C05-5D49D474BDD9}"/>
              </a:ext>
            </a:extLst>
          </p:cNvPr>
          <p:cNvGrpSpPr/>
          <p:nvPr/>
        </p:nvGrpSpPr>
        <p:grpSpPr>
          <a:xfrm rot="10800000" flipH="1">
            <a:off x="1798848" y="1862569"/>
            <a:ext cx="8594305" cy="4118206"/>
            <a:chOff x="-2905718" y="3657600"/>
            <a:chExt cx="2702518" cy="584200"/>
          </a:xfrm>
          <a:solidFill>
            <a:schemeClr val="accent1">
              <a:lumMod val="20000"/>
              <a:lumOff val="80000"/>
            </a:schemeClr>
          </a:solidFill>
        </p:grpSpPr>
        <p:sp>
          <p:nvSpPr>
            <p:cNvPr id="6" name="Rectangle: Single Corner Rounded 5">
              <a:extLst>
                <a:ext uri="{FF2B5EF4-FFF2-40B4-BE49-F238E27FC236}">
                  <a16:creationId xmlns:a16="http://schemas.microsoft.com/office/drawing/2014/main" id="{2C3F5E52-220B-CC72-F571-4EAA7D8E39F5}"/>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Single Corner Rounded 6">
              <a:extLst>
                <a:ext uri="{FF2B5EF4-FFF2-40B4-BE49-F238E27FC236}">
                  <a16:creationId xmlns:a16="http://schemas.microsoft.com/office/drawing/2014/main" id="{3E5CDF0D-B57E-8DD0-B1AE-70749BC2B5AA}"/>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8" name="Group 7">
            <a:extLst>
              <a:ext uri="{FF2B5EF4-FFF2-40B4-BE49-F238E27FC236}">
                <a16:creationId xmlns:a16="http://schemas.microsoft.com/office/drawing/2014/main" id="{252700A6-589A-F1AF-32DF-3683C2C68D74}"/>
              </a:ext>
            </a:extLst>
          </p:cNvPr>
          <p:cNvGrpSpPr/>
          <p:nvPr/>
        </p:nvGrpSpPr>
        <p:grpSpPr>
          <a:xfrm rot="10800000" flipH="1">
            <a:off x="1798847" y="959104"/>
            <a:ext cx="8594306" cy="716877"/>
            <a:chOff x="-2905718" y="3657600"/>
            <a:chExt cx="2702518" cy="584200"/>
          </a:xfrm>
          <a:solidFill>
            <a:schemeClr val="accent1">
              <a:lumMod val="50000"/>
            </a:schemeClr>
          </a:solidFill>
        </p:grpSpPr>
        <p:sp>
          <p:nvSpPr>
            <p:cNvPr id="9" name="Rectangle: Single Corner Rounded 8">
              <a:extLst>
                <a:ext uri="{FF2B5EF4-FFF2-40B4-BE49-F238E27FC236}">
                  <a16:creationId xmlns:a16="http://schemas.microsoft.com/office/drawing/2014/main" id="{78DE53EB-6713-0BE3-6645-027AE6634280}"/>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Single Corner Rounded 9">
              <a:extLst>
                <a:ext uri="{FF2B5EF4-FFF2-40B4-BE49-F238E27FC236}">
                  <a16:creationId xmlns:a16="http://schemas.microsoft.com/office/drawing/2014/main" id="{73180EDD-229A-B481-03BA-E241310E3AE3}"/>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 name="TextBox 10">
            <a:extLst>
              <a:ext uri="{FF2B5EF4-FFF2-40B4-BE49-F238E27FC236}">
                <a16:creationId xmlns:a16="http://schemas.microsoft.com/office/drawing/2014/main" id="{0F227748-DF9D-A52C-F1AB-354975BCE194}"/>
              </a:ext>
            </a:extLst>
          </p:cNvPr>
          <p:cNvSpPr txBox="1"/>
          <p:nvPr/>
        </p:nvSpPr>
        <p:spPr>
          <a:xfrm>
            <a:off x="1798848" y="1025154"/>
            <a:ext cx="8594306" cy="584775"/>
          </a:xfrm>
          <a:prstGeom prst="rect">
            <a:avLst/>
          </a:prstGeom>
          <a:noFill/>
        </p:spPr>
        <p:txBody>
          <a:bodyPr wrap="square" rtlCol="0">
            <a:spAutoFit/>
          </a:bodyPr>
          <a:lstStyle/>
          <a:p>
            <a:pPr algn="ctr"/>
            <a:r>
              <a:rPr lang="en-GB" sz="3200" b="1" dirty="0">
                <a:solidFill>
                  <a:schemeClr val="bg1"/>
                </a:solidFill>
              </a:rPr>
              <a:t>WWW – What Went Well – Pick </a:t>
            </a:r>
            <a:r>
              <a:rPr lang="en-GB" sz="3200" b="1" i="1" dirty="0">
                <a:solidFill>
                  <a:schemeClr val="bg1"/>
                </a:solidFill>
              </a:rPr>
              <a:t>one</a:t>
            </a:r>
            <a:r>
              <a:rPr lang="en-GB" sz="3200" b="1" dirty="0">
                <a:solidFill>
                  <a:schemeClr val="bg1"/>
                </a:solidFill>
              </a:rPr>
              <a:t> of these!</a:t>
            </a:r>
          </a:p>
        </p:txBody>
      </p:sp>
      <p:sp>
        <p:nvSpPr>
          <p:cNvPr id="12" name="TextBox 11">
            <a:extLst>
              <a:ext uri="{FF2B5EF4-FFF2-40B4-BE49-F238E27FC236}">
                <a16:creationId xmlns:a16="http://schemas.microsoft.com/office/drawing/2014/main" id="{05006C49-E941-1273-8546-615570244BB5}"/>
              </a:ext>
            </a:extLst>
          </p:cNvPr>
          <p:cNvSpPr txBox="1"/>
          <p:nvPr/>
        </p:nvSpPr>
        <p:spPr>
          <a:xfrm>
            <a:off x="2057399" y="2010458"/>
            <a:ext cx="8143043" cy="3860416"/>
          </a:xfrm>
          <a:prstGeom prst="rect">
            <a:avLst/>
          </a:prstGeom>
          <a:noFill/>
        </p:spPr>
        <p:txBody>
          <a:bodyPr wrap="square">
            <a:spAutoFit/>
          </a:bodyPr>
          <a:lstStyle/>
          <a:p>
            <a:pPr marL="457200" lvl="0" indent="-457200">
              <a:lnSpc>
                <a:spcPct val="110000"/>
              </a:lnSpc>
              <a:buFont typeface="Arial" panose="020B0604020202020204" pitchFamily="34" charset="0"/>
              <a:buChar char="•"/>
            </a:pPr>
            <a:r>
              <a:rPr lang="en-GB" sz="2800" dirty="0"/>
              <a:t>I can use a range of vocabulary </a:t>
            </a:r>
          </a:p>
          <a:p>
            <a:pPr marL="457200" indent="-457200">
              <a:lnSpc>
                <a:spcPct val="110000"/>
              </a:lnSpc>
              <a:buFont typeface="Arial" panose="020B0604020202020204" pitchFamily="34" charset="0"/>
              <a:buChar char="•"/>
            </a:pPr>
            <a:r>
              <a:rPr lang="en-GB" sz="2800" dirty="0"/>
              <a:t>I can use a range of sentence types and lengths</a:t>
            </a:r>
          </a:p>
          <a:p>
            <a:pPr marL="457200" indent="-457200">
              <a:lnSpc>
                <a:spcPct val="110000"/>
              </a:lnSpc>
              <a:buFont typeface="Arial" panose="020B0604020202020204" pitchFamily="34" charset="0"/>
              <a:buChar char="•"/>
            </a:pPr>
            <a:r>
              <a:rPr lang="en-GB" sz="2800" dirty="0"/>
              <a:t>I include a range of structural features (an engaging opening/ ending, connectives, paragraphs etc.)</a:t>
            </a:r>
          </a:p>
          <a:p>
            <a:pPr marL="457200" lvl="0" indent="-457200">
              <a:lnSpc>
                <a:spcPct val="110000"/>
              </a:lnSpc>
              <a:buFont typeface="Arial" panose="020B0604020202020204" pitchFamily="34" charset="0"/>
              <a:buChar char="•"/>
            </a:pPr>
            <a:r>
              <a:rPr lang="en-GB" sz="2800" dirty="0"/>
              <a:t>I can use a range of language features</a:t>
            </a:r>
          </a:p>
          <a:p>
            <a:pPr marL="457200" lvl="0" indent="-457200">
              <a:lnSpc>
                <a:spcPct val="110000"/>
              </a:lnSpc>
              <a:buFont typeface="Arial" panose="020B0604020202020204" pitchFamily="34" charset="0"/>
              <a:buChar char="•"/>
            </a:pPr>
            <a:r>
              <a:rPr lang="en-GB" sz="2800" dirty="0"/>
              <a:t>I can use a range of punctuation in my writing</a:t>
            </a:r>
          </a:p>
          <a:p>
            <a:pPr marL="457200" lvl="0" indent="-457200">
              <a:lnSpc>
                <a:spcPct val="110000"/>
              </a:lnSpc>
              <a:buFont typeface="Arial" panose="020B0604020202020204" pitchFamily="34" charset="0"/>
              <a:buChar char="•"/>
            </a:pPr>
            <a:r>
              <a:rPr lang="en-GB" sz="2800" dirty="0"/>
              <a:t>I begin to use language and structural features in my writing</a:t>
            </a:r>
          </a:p>
        </p:txBody>
      </p:sp>
      <p:sp>
        <p:nvSpPr>
          <p:cNvPr id="2" name="TextBox 1">
            <a:extLst>
              <a:ext uri="{FF2B5EF4-FFF2-40B4-BE49-F238E27FC236}">
                <a16:creationId xmlns:a16="http://schemas.microsoft.com/office/drawing/2014/main" id="{9BCAC7F1-1F5C-ED16-7771-610F070ACFD2}"/>
              </a:ext>
            </a:extLst>
          </p:cNvPr>
          <p:cNvSpPr txBox="1"/>
          <p:nvPr/>
        </p:nvSpPr>
        <p:spPr>
          <a:xfrm>
            <a:off x="0" y="6463953"/>
            <a:ext cx="6094428" cy="369332"/>
          </a:xfrm>
          <a:prstGeom prst="rect">
            <a:avLst/>
          </a:prstGeom>
          <a:noFill/>
        </p:spPr>
        <p:txBody>
          <a:bodyPr wrap="square">
            <a:spAutoFit/>
          </a:bodyPr>
          <a:lstStyle/>
          <a:p>
            <a:r>
              <a:rPr lang="en-GB" dirty="0"/>
              <a:t>SAO5.3_v1</a:t>
            </a:r>
          </a:p>
        </p:txBody>
      </p:sp>
    </p:spTree>
    <p:extLst>
      <p:ext uri="{BB962C8B-B14F-4D97-AF65-F5344CB8AC3E}">
        <p14:creationId xmlns:p14="http://schemas.microsoft.com/office/powerpoint/2010/main" val="2236903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10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fade">
                                      <p:cBhvr>
                                        <p:cTn id="12" dur="10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fade">
                                      <p:cBhvr>
                                        <p:cTn id="17" dur="10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xEl>
                                              <p:pRg st="3" end="3"/>
                                            </p:txEl>
                                          </p:spTgt>
                                        </p:tgtEl>
                                        <p:attrNameLst>
                                          <p:attrName>style.visibility</p:attrName>
                                        </p:attrNameLst>
                                      </p:cBhvr>
                                      <p:to>
                                        <p:strVal val="visible"/>
                                      </p:to>
                                    </p:set>
                                    <p:animEffect transition="in" filter="fade">
                                      <p:cBhvr>
                                        <p:cTn id="22" dur="1000"/>
                                        <p:tgtEl>
                                          <p:spTgt spid="1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
                                            <p:txEl>
                                              <p:pRg st="4" end="4"/>
                                            </p:txEl>
                                          </p:spTgt>
                                        </p:tgtEl>
                                        <p:attrNameLst>
                                          <p:attrName>style.visibility</p:attrName>
                                        </p:attrNameLst>
                                      </p:cBhvr>
                                      <p:to>
                                        <p:strVal val="visible"/>
                                      </p:to>
                                    </p:set>
                                    <p:animEffect transition="in" filter="fade">
                                      <p:cBhvr>
                                        <p:cTn id="27" dur="1000"/>
                                        <p:tgtEl>
                                          <p:spTgt spid="1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2">
                                            <p:txEl>
                                              <p:pRg st="5" end="5"/>
                                            </p:txEl>
                                          </p:spTgt>
                                        </p:tgtEl>
                                        <p:attrNameLst>
                                          <p:attrName>style.visibility</p:attrName>
                                        </p:attrNameLst>
                                      </p:cBhvr>
                                      <p:to>
                                        <p:strVal val="visible"/>
                                      </p:to>
                                    </p:set>
                                    <p:animEffect transition="in" filter="fade">
                                      <p:cBhvr>
                                        <p:cTn id="32" dur="1000"/>
                                        <p:tgtEl>
                                          <p:spTgt spid="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33AA426E-BC24-2B03-D0B2-1C1DF47138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5" name="Group 4">
            <a:extLst>
              <a:ext uri="{FF2B5EF4-FFF2-40B4-BE49-F238E27FC236}">
                <a16:creationId xmlns:a16="http://schemas.microsoft.com/office/drawing/2014/main" id="{E3209B3F-67DF-F5EF-A307-5C2000B795A7}"/>
              </a:ext>
            </a:extLst>
          </p:cNvPr>
          <p:cNvGrpSpPr/>
          <p:nvPr/>
        </p:nvGrpSpPr>
        <p:grpSpPr>
          <a:xfrm rot="10800000" flipH="1">
            <a:off x="1798848" y="1613987"/>
            <a:ext cx="8594305" cy="4618129"/>
            <a:chOff x="-2905718" y="3657600"/>
            <a:chExt cx="2702518" cy="584200"/>
          </a:xfrm>
          <a:solidFill>
            <a:schemeClr val="accent1">
              <a:lumMod val="20000"/>
              <a:lumOff val="80000"/>
            </a:schemeClr>
          </a:solidFill>
        </p:grpSpPr>
        <p:sp>
          <p:nvSpPr>
            <p:cNvPr id="6" name="Rectangle: Single Corner Rounded 5">
              <a:extLst>
                <a:ext uri="{FF2B5EF4-FFF2-40B4-BE49-F238E27FC236}">
                  <a16:creationId xmlns:a16="http://schemas.microsoft.com/office/drawing/2014/main" id="{5810B900-28CD-9231-12EF-4C60C7595067}"/>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Single Corner Rounded 6">
              <a:extLst>
                <a:ext uri="{FF2B5EF4-FFF2-40B4-BE49-F238E27FC236}">
                  <a16:creationId xmlns:a16="http://schemas.microsoft.com/office/drawing/2014/main" id="{526FC233-BEC5-2A26-5A74-AFBD3BE18336}"/>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8" name="Group 7">
            <a:extLst>
              <a:ext uri="{FF2B5EF4-FFF2-40B4-BE49-F238E27FC236}">
                <a16:creationId xmlns:a16="http://schemas.microsoft.com/office/drawing/2014/main" id="{40D65F10-C8E9-2F88-1326-B5DE50E6A8BC}"/>
              </a:ext>
            </a:extLst>
          </p:cNvPr>
          <p:cNvGrpSpPr/>
          <p:nvPr/>
        </p:nvGrpSpPr>
        <p:grpSpPr>
          <a:xfrm rot="10800000" flipH="1">
            <a:off x="1798847" y="710522"/>
            <a:ext cx="8594306" cy="716877"/>
            <a:chOff x="-2905718" y="3657600"/>
            <a:chExt cx="2702518" cy="584200"/>
          </a:xfrm>
          <a:solidFill>
            <a:schemeClr val="accent1">
              <a:lumMod val="50000"/>
            </a:schemeClr>
          </a:solidFill>
        </p:grpSpPr>
        <p:sp>
          <p:nvSpPr>
            <p:cNvPr id="9" name="Rectangle: Single Corner Rounded 8">
              <a:extLst>
                <a:ext uri="{FF2B5EF4-FFF2-40B4-BE49-F238E27FC236}">
                  <a16:creationId xmlns:a16="http://schemas.microsoft.com/office/drawing/2014/main" id="{17C0F30F-D529-D93E-2B77-DDC8720E65CB}"/>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Single Corner Rounded 9">
              <a:extLst>
                <a:ext uri="{FF2B5EF4-FFF2-40B4-BE49-F238E27FC236}">
                  <a16:creationId xmlns:a16="http://schemas.microsoft.com/office/drawing/2014/main" id="{F751FB8E-7DCA-36C1-CD73-FA2D73A8BCC6}"/>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 name="TextBox 10">
            <a:extLst>
              <a:ext uri="{FF2B5EF4-FFF2-40B4-BE49-F238E27FC236}">
                <a16:creationId xmlns:a16="http://schemas.microsoft.com/office/drawing/2014/main" id="{CD56E3C7-B7F1-2F8E-D20B-2D8473E9B7A6}"/>
              </a:ext>
            </a:extLst>
          </p:cNvPr>
          <p:cNvSpPr txBox="1"/>
          <p:nvPr/>
        </p:nvSpPr>
        <p:spPr>
          <a:xfrm>
            <a:off x="1798848" y="776572"/>
            <a:ext cx="8594306" cy="584775"/>
          </a:xfrm>
          <a:prstGeom prst="rect">
            <a:avLst/>
          </a:prstGeom>
          <a:noFill/>
        </p:spPr>
        <p:txBody>
          <a:bodyPr wrap="square" rtlCol="0">
            <a:spAutoFit/>
          </a:bodyPr>
          <a:lstStyle/>
          <a:p>
            <a:pPr algn="ctr"/>
            <a:r>
              <a:rPr lang="en-GB" sz="3200" b="1" dirty="0">
                <a:solidFill>
                  <a:schemeClr val="bg1"/>
                </a:solidFill>
              </a:rPr>
              <a:t>EBI – Even Better If</a:t>
            </a:r>
          </a:p>
        </p:txBody>
      </p:sp>
      <p:sp>
        <p:nvSpPr>
          <p:cNvPr id="12" name="TextBox 11">
            <a:extLst>
              <a:ext uri="{FF2B5EF4-FFF2-40B4-BE49-F238E27FC236}">
                <a16:creationId xmlns:a16="http://schemas.microsoft.com/office/drawing/2014/main" id="{AF52F8FC-2108-3A9F-DFE6-0A66518B3F34}"/>
              </a:ext>
            </a:extLst>
          </p:cNvPr>
          <p:cNvSpPr txBox="1"/>
          <p:nvPr/>
        </p:nvSpPr>
        <p:spPr>
          <a:xfrm>
            <a:off x="2057399" y="1761876"/>
            <a:ext cx="8143043" cy="4493538"/>
          </a:xfrm>
          <a:prstGeom prst="rect">
            <a:avLst/>
          </a:prstGeom>
          <a:noFill/>
        </p:spPr>
        <p:txBody>
          <a:bodyPr wrap="square">
            <a:spAutoFit/>
          </a:bodyPr>
          <a:lstStyle/>
          <a:p>
            <a:pPr marL="457200" lvl="0" indent="-457200">
              <a:lnSpc>
                <a:spcPct val="100000"/>
              </a:lnSpc>
              <a:buFont typeface="Arial" panose="020B0604020202020204" pitchFamily="34" charset="0"/>
              <a:buChar char="•"/>
            </a:pPr>
            <a:r>
              <a:rPr lang="en-GB" sz="2600" dirty="0"/>
              <a:t>In future, I will focus on using a range of vocabulary </a:t>
            </a:r>
          </a:p>
          <a:p>
            <a:pPr marL="457200" indent="-457200">
              <a:lnSpc>
                <a:spcPct val="100000"/>
              </a:lnSpc>
              <a:buFont typeface="Arial" panose="020B0604020202020204" pitchFamily="34" charset="0"/>
              <a:buChar char="•"/>
            </a:pPr>
            <a:r>
              <a:rPr lang="en-GB" sz="2600" dirty="0"/>
              <a:t>Next time, I will use a range of sentence types and lengths</a:t>
            </a:r>
          </a:p>
          <a:p>
            <a:pPr marL="457200" indent="-457200">
              <a:lnSpc>
                <a:spcPct val="100000"/>
              </a:lnSpc>
              <a:buFont typeface="Arial" panose="020B0604020202020204" pitchFamily="34" charset="0"/>
              <a:buChar char="•"/>
            </a:pPr>
            <a:r>
              <a:rPr lang="en-GB" sz="2600" dirty="0"/>
              <a:t>To develop, I will include a range of structural features (an engaging opening/ ending, connectives, paragraphs etc.)</a:t>
            </a:r>
          </a:p>
          <a:p>
            <a:pPr marL="457200" lvl="0" indent="-457200">
              <a:lnSpc>
                <a:spcPct val="100000"/>
              </a:lnSpc>
              <a:buFont typeface="Arial" panose="020B0604020202020204" pitchFamily="34" charset="0"/>
              <a:buChar char="•"/>
            </a:pPr>
            <a:r>
              <a:rPr lang="en-GB" sz="2600" dirty="0"/>
              <a:t>In future, I will use a range of language features</a:t>
            </a:r>
          </a:p>
          <a:p>
            <a:pPr marL="457200" lvl="0" indent="-457200">
              <a:lnSpc>
                <a:spcPct val="100000"/>
              </a:lnSpc>
              <a:buFont typeface="Arial" panose="020B0604020202020204" pitchFamily="34" charset="0"/>
              <a:buChar char="•"/>
            </a:pPr>
            <a:r>
              <a:rPr lang="en-GB" sz="2600" dirty="0"/>
              <a:t>Next time, I will use a range of punctuation in my writing</a:t>
            </a:r>
          </a:p>
          <a:p>
            <a:pPr marL="457200" lvl="0" indent="-457200">
              <a:lnSpc>
                <a:spcPct val="100000"/>
              </a:lnSpc>
              <a:buFont typeface="Arial" panose="020B0604020202020204" pitchFamily="34" charset="0"/>
              <a:buChar char="•"/>
            </a:pPr>
            <a:r>
              <a:rPr lang="en-GB" sz="2600" dirty="0"/>
              <a:t>To develop, I will use a range of language and structural features in my writing</a:t>
            </a:r>
          </a:p>
        </p:txBody>
      </p:sp>
      <p:sp>
        <p:nvSpPr>
          <p:cNvPr id="2" name="TextBox 1">
            <a:extLst>
              <a:ext uri="{FF2B5EF4-FFF2-40B4-BE49-F238E27FC236}">
                <a16:creationId xmlns:a16="http://schemas.microsoft.com/office/drawing/2014/main" id="{3E7963DA-DD56-A6B3-708A-86B3CDD64F65}"/>
              </a:ext>
            </a:extLst>
          </p:cNvPr>
          <p:cNvSpPr txBox="1"/>
          <p:nvPr/>
        </p:nvSpPr>
        <p:spPr>
          <a:xfrm>
            <a:off x="0" y="6463953"/>
            <a:ext cx="6094428" cy="369332"/>
          </a:xfrm>
          <a:prstGeom prst="rect">
            <a:avLst/>
          </a:prstGeom>
          <a:noFill/>
        </p:spPr>
        <p:txBody>
          <a:bodyPr wrap="square">
            <a:spAutoFit/>
          </a:bodyPr>
          <a:lstStyle/>
          <a:p>
            <a:r>
              <a:rPr lang="en-GB" dirty="0"/>
              <a:t>SAO5.3_v1</a:t>
            </a:r>
          </a:p>
        </p:txBody>
      </p:sp>
    </p:spTree>
    <p:extLst>
      <p:ext uri="{BB962C8B-B14F-4D97-AF65-F5344CB8AC3E}">
        <p14:creationId xmlns:p14="http://schemas.microsoft.com/office/powerpoint/2010/main" val="2028748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10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fade">
                                      <p:cBhvr>
                                        <p:cTn id="12" dur="10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fade">
                                      <p:cBhvr>
                                        <p:cTn id="17" dur="10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xEl>
                                              <p:pRg st="3" end="3"/>
                                            </p:txEl>
                                          </p:spTgt>
                                        </p:tgtEl>
                                        <p:attrNameLst>
                                          <p:attrName>style.visibility</p:attrName>
                                        </p:attrNameLst>
                                      </p:cBhvr>
                                      <p:to>
                                        <p:strVal val="visible"/>
                                      </p:to>
                                    </p:set>
                                    <p:animEffect transition="in" filter="fade">
                                      <p:cBhvr>
                                        <p:cTn id="22" dur="1000"/>
                                        <p:tgtEl>
                                          <p:spTgt spid="1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
                                            <p:txEl>
                                              <p:pRg st="4" end="4"/>
                                            </p:txEl>
                                          </p:spTgt>
                                        </p:tgtEl>
                                        <p:attrNameLst>
                                          <p:attrName>style.visibility</p:attrName>
                                        </p:attrNameLst>
                                      </p:cBhvr>
                                      <p:to>
                                        <p:strVal val="visible"/>
                                      </p:to>
                                    </p:set>
                                    <p:animEffect transition="in" filter="fade">
                                      <p:cBhvr>
                                        <p:cTn id="27" dur="1000"/>
                                        <p:tgtEl>
                                          <p:spTgt spid="1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2">
                                            <p:txEl>
                                              <p:pRg st="5" end="5"/>
                                            </p:txEl>
                                          </p:spTgt>
                                        </p:tgtEl>
                                        <p:attrNameLst>
                                          <p:attrName>style.visibility</p:attrName>
                                        </p:attrNameLst>
                                      </p:cBhvr>
                                      <p:to>
                                        <p:strVal val="visible"/>
                                      </p:to>
                                    </p:set>
                                    <p:animEffect transition="in" filter="fade">
                                      <p:cBhvr>
                                        <p:cTn id="32" dur="1000"/>
                                        <p:tgtEl>
                                          <p:spTgt spid="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42FF3F19-2341-C906-1BA7-E4F7C3EEF4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7" name="Group 16">
            <a:extLst>
              <a:ext uri="{FF2B5EF4-FFF2-40B4-BE49-F238E27FC236}">
                <a16:creationId xmlns:a16="http://schemas.microsoft.com/office/drawing/2014/main" id="{FA6B165A-AE9F-BF43-1F34-88FF82D60B14}"/>
              </a:ext>
            </a:extLst>
          </p:cNvPr>
          <p:cNvGrpSpPr/>
          <p:nvPr/>
        </p:nvGrpSpPr>
        <p:grpSpPr>
          <a:xfrm rot="10800000" flipH="1">
            <a:off x="3102901" y="1418986"/>
            <a:ext cx="5986199" cy="716877"/>
            <a:chOff x="-2905718" y="3657600"/>
            <a:chExt cx="2702518" cy="584200"/>
          </a:xfrm>
          <a:solidFill>
            <a:schemeClr val="accent1">
              <a:lumMod val="50000"/>
            </a:schemeClr>
          </a:solidFill>
        </p:grpSpPr>
        <p:sp>
          <p:nvSpPr>
            <p:cNvPr id="18" name="Rectangle: Single Corner Rounded 17">
              <a:extLst>
                <a:ext uri="{FF2B5EF4-FFF2-40B4-BE49-F238E27FC236}">
                  <a16:creationId xmlns:a16="http://schemas.microsoft.com/office/drawing/2014/main" id="{143FF17A-5447-E5A6-EAD8-E07708864160}"/>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Single Corner Rounded 18">
              <a:extLst>
                <a:ext uri="{FF2B5EF4-FFF2-40B4-BE49-F238E27FC236}">
                  <a16:creationId xmlns:a16="http://schemas.microsoft.com/office/drawing/2014/main" id="{F78FB42F-2F92-CE81-6EC5-E1931B929B13}"/>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 name="Group 4">
            <a:extLst>
              <a:ext uri="{FF2B5EF4-FFF2-40B4-BE49-F238E27FC236}">
                <a16:creationId xmlns:a16="http://schemas.microsoft.com/office/drawing/2014/main" id="{0AABD80A-9BA2-204C-A8CD-505C05E51D69}"/>
              </a:ext>
            </a:extLst>
          </p:cNvPr>
          <p:cNvGrpSpPr/>
          <p:nvPr/>
        </p:nvGrpSpPr>
        <p:grpSpPr>
          <a:xfrm rot="10800000" flipH="1">
            <a:off x="3102901" y="2274139"/>
            <a:ext cx="5986199" cy="3678985"/>
            <a:chOff x="-2905718" y="3657600"/>
            <a:chExt cx="2702518" cy="584200"/>
          </a:xfrm>
          <a:solidFill>
            <a:schemeClr val="accent1">
              <a:lumMod val="20000"/>
              <a:lumOff val="80000"/>
            </a:schemeClr>
          </a:solidFill>
        </p:grpSpPr>
        <p:sp>
          <p:nvSpPr>
            <p:cNvPr id="6" name="Rectangle: Single Corner Rounded 5">
              <a:extLst>
                <a:ext uri="{FF2B5EF4-FFF2-40B4-BE49-F238E27FC236}">
                  <a16:creationId xmlns:a16="http://schemas.microsoft.com/office/drawing/2014/main" id="{35DA6DE0-4C30-474A-4096-518107A511C3}"/>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Single Corner Rounded 6">
              <a:extLst>
                <a:ext uri="{FF2B5EF4-FFF2-40B4-BE49-F238E27FC236}">
                  <a16:creationId xmlns:a16="http://schemas.microsoft.com/office/drawing/2014/main" id="{42690B3D-34D1-9D83-5A1B-E9F63B55A03D}"/>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 name="Content Placeholder 2">
            <a:extLst>
              <a:ext uri="{FF2B5EF4-FFF2-40B4-BE49-F238E27FC236}">
                <a16:creationId xmlns:a16="http://schemas.microsoft.com/office/drawing/2014/main" id="{9FFC73E4-DB85-88DD-8B3D-FF324A4497A6}"/>
              </a:ext>
            </a:extLst>
          </p:cNvPr>
          <p:cNvSpPr txBox="1">
            <a:spLocks/>
          </p:cNvSpPr>
          <p:nvPr/>
        </p:nvSpPr>
        <p:spPr>
          <a:xfrm>
            <a:off x="3151650" y="2679512"/>
            <a:ext cx="5888700" cy="2868240"/>
          </a:xfrm>
          <a:prstGeom prst="rect">
            <a:avLst/>
          </a:prstGeom>
          <a:noFill/>
          <a:ln>
            <a:no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GB" sz="2800" b="1" dirty="0"/>
              <a:t>To develop knowledge and understanding of transactional writing.</a:t>
            </a:r>
          </a:p>
          <a:p>
            <a:pPr>
              <a:lnSpc>
                <a:spcPct val="100000"/>
              </a:lnSpc>
            </a:pPr>
            <a:endParaRPr lang="en-GB" sz="1000" b="1" dirty="0"/>
          </a:p>
          <a:p>
            <a:pPr>
              <a:lnSpc>
                <a:spcPct val="100000"/>
              </a:lnSpc>
            </a:pPr>
            <a:r>
              <a:rPr lang="en-GB" sz="2800" b="1" dirty="0"/>
              <a:t>To analyse persuasive writing features.</a:t>
            </a:r>
          </a:p>
        </p:txBody>
      </p:sp>
      <p:sp>
        <p:nvSpPr>
          <p:cNvPr id="12" name="Title 13">
            <a:extLst>
              <a:ext uri="{FF2B5EF4-FFF2-40B4-BE49-F238E27FC236}">
                <a16:creationId xmlns:a16="http://schemas.microsoft.com/office/drawing/2014/main" id="{82DF56F5-8958-AD47-BB98-08C06F9F6B8F}"/>
              </a:ext>
            </a:extLst>
          </p:cNvPr>
          <p:cNvSpPr txBox="1">
            <a:spLocks/>
          </p:cNvSpPr>
          <p:nvPr/>
        </p:nvSpPr>
        <p:spPr>
          <a:xfrm>
            <a:off x="3321625" y="1081746"/>
            <a:ext cx="554875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b="1" dirty="0">
                <a:solidFill>
                  <a:schemeClr val="bg1"/>
                </a:solidFill>
                <a:latin typeface="+mn-lt"/>
              </a:rPr>
              <a:t>Learning Objectives</a:t>
            </a:r>
          </a:p>
        </p:txBody>
      </p:sp>
      <p:sp>
        <p:nvSpPr>
          <p:cNvPr id="2" name="TextBox 1">
            <a:extLst>
              <a:ext uri="{FF2B5EF4-FFF2-40B4-BE49-F238E27FC236}">
                <a16:creationId xmlns:a16="http://schemas.microsoft.com/office/drawing/2014/main" id="{BCDCC74F-A976-4C45-27E2-EDFC0EBF831A}"/>
              </a:ext>
            </a:extLst>
          </p:cNvPr>
          <p:cNvSpPr txBox="1"/>
          <p:nvPr/>
        </p:nvSpPr>
        <p:spPr>
          <a:xfrm>
            <a:off x="0" y="6463953"/>
            <a:ext cx="6094428" cy="369332"/>
          </a:xfrm>
          <a:prstGeom prst="rect">
            <a:avLst/>
          </a:prstGeom>
          <a:noFill/>
        </p:spPr>
        <p:txBody>
          <a:bodyPr wrap="square">
            <a:spAutoFit/>
          </a:bodyPr>
          <a:lstStyle/>
          <a:p>
            <a:r>
              <a:rPr lang="en-GB" dirty="0"/>
              <a:t>TAO5.3_v1</a:t>
            </a:r>
          </a:p>
        </p:txBody>
      </p:sp>
    </p:spTree>
    <p:extLst>
      <p:ext uri="{BB962C8B-B14F-4D97-AF65-F5344CB8AC3E}">
        <p14:creationId xmlns:p14="http://schemas.microsoft.com/office/powerpoint/2010/main" val="620548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73FE708F-5DBD-8AC2-AF08-3BFDB47F87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6" name="Group 5">
            <a:extLst>
              <a:ext uri="{FF2B5EF4-FFF2-40B4-BE49-F238E27FC236}">
                <a16:creationId xmlns:a16="http://schemas.microsoft.com/office/drawing/2014/main" id="{F52B63DF-A2C2-2A8C-CC5D-13F8DAB06000}"/>
              </a:ext>
            </a:extLst>
          </p:cNvPr>
          <p:cNvGrpSpPr/>
          <p:nvPr/>
        </p:nvGrpSpPr>
        <p:grpSpPr>
          <a:xfrm rot="10800000" flipH="1">
            <a:off x="4436383" y="474991"/>
            <a:ext cx="7257340" cy="617946"/>
            <a:chOff x="-2905718" y="3657600"/>
            <a:chExt cx="2702518" cy="584200"/>
          </a:xfrm>
          <a:solidFill>
            <a:schemeClr val="accent1">
              <a:lumMod val="50000"/>
            </a:schemeClr>
          </a:solidFill>
        </p:grpSpPr>
        <p:sp>
          <p:nvSpPr>
            <p:cNvPr id="7" name="Rectangle: Single Corner Rounded 6">
              <a:extLst>
                <a:ext uri="{FF2B5EF4-FFF2-40B4-BE49-F238E27FC236}">
                  <a16:creationId xmlns:a16="http://schemas.microsoft.com/office/drawing/2014/main" id="{0B668904-70F3-2387-9981-EB79745A3E01}"/>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Single Corner Rounded 7">
              <a:extLst>
                <a:ext uri="{FF2B5EF4-FFF2-40B4-BE49-F238E27FC236}">
                  <a16:creationId xmlns:a16="http://schemas.microsoft.com/office/drawing/2014/main" id="{4FAC7661-7FD5-40A5-E44C-6FE98D32A680}"/>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9" name="TextBox 8">
            <a:extLst>
              <a:ext uri="{FF2B5EF4-FFF2-40B4-BE49-F238E27FC236}">
                <a16:creationId xmlns:a16="http://schemas.microsoft.com/office/drawing/2014/main" id="{FEF86EBB-9959-CD8F-AF62-929F7E055E6C}"/>
              </a:ext>
            </a:extLst>
          </p:cNvPr>
          <p:cNvSpPr txBox="1"/>
          <p:nvPr/>
        </p:nvSpPr>
        <p:spPr>
          <a:xfrm>
            <a:off x="4547477" y="508163"/>
            <a:ext cx="6987969" cy="584775"/>
          </a:xfrm>
          <a:prstGeom prst="rect">
            <a:avLst/>
          </a:prstGeom>
          <a:noFill/>
        </p:spPr>
        <p:txBody>
          <a:bodyPr wrap="square" rtlCol="0">
            <a:spAutoFit/>
          </a:bodyPr>
          <a:lstStyle/>
          <a:p>
            <a:pPr algn="ctr"/>
            <a:r>
              <a:rPr lang="en-GB" sz="3200" b="1" dirty="0">
                <a:solidFill>
                  <a:schemeClr val="bg1"/>
                </a:solidFill>
              </a:rPr>
              <a:t>Activity</a:t>
            </a:r>
          </a:p>
        </p:txBody>
      </p:sp>
      <p:grpSp>
        <p:nvGrpSpPr>
          <p:cNvPr id="12" name="Group 11">
            <a:extLst>
              <a:ext uri="{FF2B5EF4-FFF2-40B4-BE49-F238E27FC236}">
                <a16:creationId xmlns:a16="http://schemas.microsoft.com/office/drawing/2014/main" id="{16D89333-1643-D2C2-DC13-25A87CAA8813}"/>
              </a:ext>
            </a:extLst>
          </p:cNvPr>
          <p:cNvGrpSpPr/>
          <p:nvPr/>
        </p:nvGrpSpPr>
        <p:grpSpPr>
          <a:xfrm rot="10800000" flipH="1">
            <a:off x="4249024" y="1453036"/>
            <a:ext cx="7444700" cy="4607154"/>
            <a:chOff x="-2925063" y="3657600"/>
            <a:chExt cx="2721863" cy="585629"/>
          </a:xfrm>
          <a:solidFill>
            <a:schemeClr val="accent1">
              <a:lumMod val="20000"/>
              <a:lumOff val="80000"/>
            </a:schemeClr>
          </a:solidFill>
        </p:grpSpPr>
        <p:sp>
          <p:nvSpPr>
            <p:cNvPr id="13" name="Rectangle: Single Corner Rounded 12">
              <a:extLst>
                <a:ext uri="{FF2B5EF4-FFF2-40B4-BE49-F238E27FC236}">
                  <a16:creationId xmlns:a16="http://schemas.microsoft.com/office/drawing/2014/main" id="{5B570A5D-9FC7-EA69-9C08-73F79E010B3B}"/>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Single Corner Rounded 13">
              <a:extLst>
                <a:ext uri="{FF2B5EF4-FFF2-40B4-BE49-F238E27FC236}">
                  <a16:creationId xmlns:a16="http://schemas.microsoft.com/office/drawing/2014/main" id="{3BB746F6-953C-6D5B-0F5A-0BBD67DC7047}"/>
                </a:ext>
              </a:extLst>
            </p:cNvPr>
            <p:cNvSpPr/>
            <p:nvPr/>
          </p:nvSpPr>
          <p:spPr>
            <a:xfrm rot="10800000">
              <a:off x="-2925063" y="3659029"/>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0" name="Content Placeholder 19" descr="Multi-layer burger bun with bacon, patties, cheese slices, topped with sliced red onion, tomato, and lettuce, on wood board">
            <a:extLst>
              <a:ext uri="{FF2B5EF4-FFF2-40B4-BE49-F238E27FC236}">
                <a16:creationId xmlns:a16="http://schemas.microsoft.com/office/drawing/2014/main" id="{1177A352-96D7-4618-EE19-106F2904753A}"/>
              </a:ext>
            </a:extLst>
          </p:cNvPr>
          <p:cNvPicPr>
            <a:picLocks noGrp="1" noChangeAspect="1"/>
          </p:cNvPicPr>
          <p:nvPr>
            <p:ph idx="1"/>
          </p:nvPr>
        </p:nvPicPr>
        <p:blipFill rotWithShape="1">
          <a:blip r:embed="rId4" cstate="print">
            <a:extLst>
              <a:ext uri="{28A0092B-C50C-407E-A947-70E740481C1C}">
                <a14:useLocalDpi xmlns:a14="http://schemas.microsoft.com/office/drawing/2010/main" val="0"/>
              </a:ext>
            </a:extLst>
          </a:blip>
          <a:srcRect b="14067"/>
          <a:stretch/>
        </p:blipFill>
        <p:spPr>
          <a:xfrm>
            <a:off x="298948" y="1357285"/>
            <a:ext cx="3640171" cy="469166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 name="TextBox 1">
            <a:extLst>
              <a:ext uri="{FF2B5EF4-FFF2-40B4-BE49-F238E27FC236}">
                <a16:creationId xmlns:a16="http://schemas.microsoft.com/office/drawing/2014/main" id="{CFD1DEFD-B02B-6A5E-5391-FE285E610E05}"/>
              </a:ext>
            </a:extLst>
          </p:cNvPr>
          <p:cNvSpPr txBox="1"/>
          <p:nvPr/>
        </p:nvSpPr>
        <p:spPr>
          <a:xfrm>
            <a:off x="1699454" y="6463953"/>
            <a:ext cx="4394973" cy="369332"/>
          </a:xfrm>
          <a:prstGeom prst="rect">
            <a:avLst/>
          </a:prstGeom>
          <a:noFill/>
        </p:spPr>
        <p:txBody>
          <a:bodyPr wrap="square">
            <a:spAutoFit/>
          </a:bodyPr>
          <a:lstStyle/>
          <a:p>
            <a:r>
              <a:rPr lang="en-GB" dirty="0"/>
              <a:t>TAO5.3_v1</a:t>
            </a:r>
          </a:p>
        </p:txBody>
      </p:sp>
      <p:sp>
        <p:nvSpPr>
          <p:cNvPr id="25" name="Rectangle 24">
            <a:extLst>
              <a:ext uri="{FF2B5EF4-FFF2-40B4-BE49-F238E27FC236}">
                <a16:creationId xmlns:a16="http://schemas.microsoft.com/office/drawing/2014/main" id="{23EA0897-C722-8EB1-0E31-A91BB5878497}"/>
              </a:ext>
            </a:extLst>
          </p:cNvPr>
          <p:cNvSpPr/>
          <p:nvPr/>
        </p:nvSpPr>
        <p:spPr>
          <a:xfrm>
            <a:off x="287990" y="1337748"/>
            <a:ext cx="3651129" cy="11460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Amasis MT Pro Black" panose="020B0604020202020204" pitchFamily="18" charset="0"/>
              </a:rPr>
              <a:t>Unbeatable on taste. Unbeatable on flavour.</a:t>
            </a:r>
          </a:p>
          <a:p>
            <a:pPr algn="ctr"/>
            <a:r>
              <a:rPr lang="en-GB" dirty="0">
                <a:solidFill>
                  <a:schemeClr val="bg1"/>
                </a:solidFill>
                <a:latin typeface="Amasis MT Pro Black" panose="020B0604020202020204" pitchFamily="18" charset="0"/>
              </a:rPr>
              <a:t>Unbeatable. </a:t>
            </a:r>
          </a:p>
        </p:txBody>
      </p:sp>
      <p:sp>
        <p:nvSpPr>
          <p:cNvPr id="28" name="Title 1">
            <a:extLst>
              <a:ext uri="{FF2B5EF4-FFF2-40B4-BE49-F238E27FC236}">
                <a16:creationId xmlns:a16="http://schemas.microsoft.com/office/drawing/2014/main" id="{537F9E35-95D2-18FC-3C18-F21201F918CC}"/>
              </a:ext>
            </a:extLst>
          </p:cNvPr>
          <p:cNvSpPr txBox="1">
            <a:spLocks/>
          </p:cNvSpPr>
          <p:nvPr/>
        </p:nvSpPr>
        <p:spPr>
          <a:xfrm>
            <a:off x="4578593" y="1632522"/>
            <a:ext cx="6348445" cy="4236940"/>
          </a:xfrm>
          <a:prstGeom prst="rect">
            <a:avLst/>
          </a:prstGeom>
          <a:solidFill>
            <a:srgbClr val="DEEBF7"/>
          </a:solidFill>
          <a:ln>
            <a:noFill/>
          </a:ln>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571500" indent="-571500">
              <a:lnSpc>
                <a:spcPct val="110000"/>
              </a:lnSpc>
              <a:buFont typeface="Arial" panose="020B0604020202020204" pitchFamily="34" charset="0"/>
              <a:buChar char="•"/>
            </a:pPr>
            <a:r>
              <a:rPr lang="en-GB" sz="3600" b="1" dirty="0">
                <a:latin typeface="Calibri" panose="020F0502020204030204" pitchFamily="34" charset="0"/>
                <a:ea typeface="Times New Roman" panose="02020603050405020304" pitchFamily="18" charset="0"/>
                <a:cs typeface="Arial" panose="020B0604020202020204" pitchFamily="34" charset="0"/>
              </a:rPr>
              <a:t>What techniques are being used in this advert to persuade the audience to visit Joey’s? </a:t>
            </a:r>
          </a:p>
          <a:p>
            <a:pPr marL="571500" indent="-571500">
              <a:lnSpc>
                <a:spcPct val="110000"/>
              </a:lnSpc>
              <a:buFont typeface="Arial" panose="020B0604020202020204" pitchFamily="34" charset="0"/>
              <a:buChar char="•"/>
            </a:pPr>
            <a:endParaRPr lang="en-GB" sz="3600" b="1" dirty="0">
              <a:latin typeface="Calibri" panose="020F0502020204030204" pitchFamily="34" charset="0"/>
              <a:ea typeface="Times New Roman" panose="02020603050405020304" pitchFamily="18" charset="0"/>
              <a:cs typeface="Arial" panose="020B0604020202020204" pitchFamily="34" charset="0"/>
            </a:endParaRPr>
          </a:p>
          <a:p>
            <a:pPr marL="571500" indent="-571500">
              <a:lnSpc>
                <a:spcPct val="110000"/>
              </a:lnSpc>
              <a:buFont typeface="Arial" panose="020B0604020202020204" pitchFamily="34" charset="0"/>
              <a:buChar char="•"/>
            </a:pPr>
            <a:r>
              <a:rPr lang="en-GB" sz="3600" dirty="0">
                <a:latin typeface="Calibri" panose="020F0502020204030204" pitchFamily="34" charset="0"/>
                <a:ea typeface="Times New Roman" panose="02020603050405020304" pitchFamily="18" charset="0"/>
                <a:cs typeface="Arial" panose="020B0604020202020204" pitchFamily="34" charset="0"/>
              </a:rPr>
              <a:t>What techniques do advertisers use to persuade us to buy their goods?</a:t>
            </a:r>
            <a:endParaRPr lang="en-GB" sz="3600" b="1" dirty="0"/>
          </a:p>
        </p:txBody>
      </p:sp>
    </p:spTree>
    <p:extLst>
      <p:ext uri="{BB962C8B-B14F-4D97-AF65-F5344CB8AC3E}">
        <p14:creationId xmlns:p14="http://schemas.microsoft.com/office/powerpoint/2010/main" val="2667901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73FE708F-5DBD-8AC2-AF08-3BFDB47F87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0" name="Content Placeholder 19" descr="Multi-layer burger bun with bacon, patties, cheese slices, topped with sliced red onion, tomato, and lettuce, on wood board">
            <a:extLst>
              <a:ext uri="{FF2B5EF4-FFF2-40B4-BE49-F238E27FC236}">
                <a16:creationId xmlns:a16="http://schemas.microsoft.com/office/drawing/2014/main" id="{1177A352-96D7-4618-EE19-106F2904753A}"/>
              </a:ext>
            </a:extLst>
          </p:cNvPr>
          <p:cNvPicPr>
            <a:picLocks noGrp="1" noChangeAspect="1"/>
          </p:cNvPicPr>
          <p:nvPr>
            <p:ph idx="1"/>
          </p:nvPr>
        </p:nvPicPr>
        <p:blipFill rotWithShape="1">
          <a:blip r:embed="rId4" cstate="print">
            <a:extLst>
              <a:ext uri="{28A0092B-C50C-407E-A947-70E740481C1C}">
                <a14:useLocalDpi xmlns:a14="http://schemas.microsoft.com/office/drawing/2010/main" val="0"/>
              </a:ext>
            </a:extLst>
          </a:blip>
          <a:srcRect b="16721"/>
          <a:stretch/>
        </p:blipFill>
        <p:spPr>
          <a:xfrm>
            <a:off x="4000711" y="1068505"/>
            <a:ext cx="3640171" cy="454673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 name="TextBox 1">
            <a:extLst>
              <a:ext uri="{FF2B5EF4-FFF2-40B4-BE49-F238E27FC236}">
                <a16:creationId xmlns:a16="http://schemas.microsoft.com/office/drawing/2014/main" id="{CFD1DEFD-B02B-6A5E-5391-FE285E610E05}"/>
              </a:ext>
            </a:extLst>
          </p:cNvPr>
          <p:cNvSpPr txBox="1"/>
          <p:nvPr/>
        </p:nvSpPr>
        <p:spPr>
          <a:xfrm>
            <a:off x="1699454" y="6463953"/>
            <a:ext cx="4394973" cy="369332"/>
          </a:xfrm>
          <a:prstGeom prst="rect">
            <a:avLst/>
          </a:prstGeom>
          <a:noFill/>
        </p:spPr>
        <p:txBody>
          <a:bodyPr wrap="square">
            <a:spAutoFit/>
          </a:bodyPr>
          <a:lstStyle/>
          <a:p>
            <a:r>
              <a:rPr lang="en-GB" dirty="0"/>
              <a:t>TAO5.3_v1</a:t>
            </a:r>
          </a:p>
        </p:txBody>
      </p:sp>
      <p:sp>
        <p:nvSpPr>
          <p:cNvPr id="25" name="Rectangle 24">
            <a:extLst>
              <a:ext uri="{FF2B5EF4-FFF2-40B4-BE49-F238E27FC236}">
                <a16:creationId xmlns:a16="http://schemas.microsoft.com/office/drawing/2014/main" id="{23EA0897-C722-8EB1-0E31-A91BB5878497}"/>
              </a:ext>
            </a:extLst>
          </p:cNvPr>
          <p:cNvSpPr/>
          <p:nvPr/>
        </p:nvSpPr>
        <p:spPr>
          <a:xfrm>
            <a:off x="3989753" y="1048968"/>
            <a:ext cx="3651129" cy="11460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Amasis MT Pro Black" panose="020B0604020202020204" pitchFamily="18" charset="0"/>
              </a:rPr>
              <a:t>Unbeatable on taste. Unbeatable on flavour.</a:t>
            </a:r>
          </a:p>
          <a:p>
            <a:pPr algn="ctr"/>
            <a:r>
              <a:rPr lang="en-GB" dirty="0">
                <a:solidFill>
                  <a:schemeClr val="bg1"/>
                </a:solidFill>
                <a:latin typeface="Amasis MT Pro Black" panose="020B0604020202020204" pitchFamily="18" charset="0"/>
              </a:rPr>
              <a:t>Unbeatable. </a:t>
            </a:r>
          </a:p>
        </p:txBody>
      </p:sp>
      <p:grpSp>
        <p:nvGrpSpPr>
          <p:cNvPr id="16" name="Group 15">
            <a:extLst>
              <a:ext uri="{FF2B5EF4-FFF2-40B4-BE49-F238E27FC236}">
                <a16:creationId xmlns:a16="http://schemas.microsoft.com/office/drawing/2014/main" id="{23E45AFB-0966-E2FA-540C-31E936127957}"/>
              </a:ext>
            </a:extLst>
          </p:cNvPr>
          <p:cNvGrpSpPr/>
          <p:nvPr/>
        </p:nvGrpSpPr>
        <p:grpSpPr>
          <a:xfrm rot="10800000" flipH="1">
            <a:off x="361424" y="1314480"/>
            <a:ext cx="2780231" cy="1331065"/>
            <a:chOff x="-2905718" y="3657600"/>
            <a:chExt cx="2702518" cy="584200"/>
          </a:xfrm>
          <a:solidFill>
            <a:schemeClr val="accent1">
              <a:lumMod val="50000"/>
            </a:schemeClr>
          </a:solidFill>
        </p:grpSpPr>
        <p:sp>
          <p:nvSpPr>
            <p:cNvPr id="17" name="Rectangle: Single Corner Rounded 16">
              <a:extLst>
                <a:ext uri="{FF2B5EF4-FFF2-40B4-BE49-F238E27FC236}">
                  <a16:creationId xmlns:a16="http://schemas.microsoft.com/office/drawing/2014/main" id="{CA264516-11AA-930B-0321-E16D0C9F4E18}"/>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Single Corner Rounded 17">
              <a:extLst>
                <a:ext uri="{FF2B5EF4-FFF2-40B4-BE49-F238E27FC236}">
                  <a16:creationId xmlns:a16="http://schemas.microsoft.com/office/drawing/2014/main" id="{F84D9100-C59C-9679-7FB3-8AE1C53385B7}"/>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 name="TextBox 4">
            <a:extLst>
              <a:ext uri="{FF2B5EF4-FFF2-40B4-BE49-F238E27FC236}">
                <a16:creationId xmlns:a16="http://schemas.microsoft.com/office/drawing/2014/main" id="{75920A58-94DD-AD24-8CE7-5D4002B6D17B}"/>
              </a:ext>
            </a:extLst>
          </p:cNvPr>
          <p:cNvSpPr txBox="1"/>
          <p:nvPr/>
        </p:nvSpPr>
        <p:spPr>
          <a:xfrm>
            <a:off x="358925" y="1366478"/>
            <a:ext cx="2681057" cy="1200329"/>
          </a:xfrm>
          <a:prstGeom prst="rect">
            <a:avLst/>
          </a:prstGeom>
          <a:noFill/>
        </p:spPr>
        <p:txBody>
          <a:bodyPr wrap="square" rtlCol="0">
            <a:spAutoFit/>
          </a:bodyPr>
          <a:lstStyle/>
          <a:p>
            <a:pPr algn="ctr"/>
            <a:r>
              <a:rPr lang="en-GB" dirty="0">
                <a:solidFill>
                  <a:schemeClr val="bg1"/>
                </a:solidFill>
              </a:rPr>
              <a:t>Key vocabulary (which an audience would find important) – ‘taste’, ‘flavour’</a:t>
            </a:r>
          </a:p>
        </p:txBody>
      </p:sp>
      <p:grpSp>
        <p:nvGrpSpPr>
          <p:cNvPr id="32" name="Group 31">
            <a:extLst>
              <a:ext uri="{FF2B5EF4-FFF2-40B4-BE49-F238E27FC236}">
                <a16:creationId xmlns:a16="http://schemas.microsoft.com/office/drawing/2014/main" id="{161D1FF9-17E9-3E2D-42BC-2A4B5E20293D}"/>
              </a:ext>
            </a:extLst>
          </p:cNvPr>
          <p:cNvGrpSpPr/>
          <p:nvPr/>
        </p:nvGrpSpPr>
        <p:grpSpPr>
          <a:xfrm rot="10800000" flipH="1">
            <a:off x="460598" y="3746376"/>
            <a:ext cx="2681058" cy="994300"/>
            <a:chOff x="-2905718" y="3657600"/>
            <a:chExt cx="2702518" cy="584200"/>
          </a:xfrm>
          <a:solidFill>
            <a:schemeClr val="accent1">
              <a:lumMod val="50000"/>
            </a:schemeClr>
          </a:solidFill>
        </p:grpSpPr>
        <p:sp>
          <p:nvSpPr>
            <p:cNvPr id="33" name="Rectangle: Single Corner Rounded 32">
              <a:extLst>
                <a:ext uri="{FF2B5EF4-FFF2-40B4-BE49-F238E27FC236}">
                  <a16:creationId xmlns:a16="http://schemas.microsoft.com/office/drawing/2014/main" id="{D2EA0A7A-6672-CEE6-ABC2-AC9DAA5C5B2D}"/>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Single Corner Rounded 33">
              <a:extLst>
                <a:ext uri="{FF2B5EF4-FFF2-40B4-BE49-F238E27FC236}">
                  <a16:creationId xmlns:a16="http://schemas.microsoft.com/office/drawing/2014/main" id="{BF48CAB9-6EFF-2F68-27F0-BA0A907DC852}"/>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 name="TextBox 10">
            <a:extLst>
              <a:ext uri="{FF2B5EF4-FFF2-40B4-BE49-F238E27FC236}">
                <a16:creationId xmlns:a16="http://schemas.microsoft.com/office/drawing/2014/main" id="{62B61223-9C9A-E29A-1568-99C0F4285834}"/>
              </a:ext>
            </a:extLst>
          </p:cNvPr>
          <p:cNvSpPr txBox="1"/>
          <p:nvPr/>
        </p:nvSpPr>
        <p:spPr>
          <a:xfrm>
            <a:off x="460598" y="3933285"/>
            <a:ext cx="2681057" cy="646331"/>
          </a:xfrm>
          <a:prstGeom prst="rect">
            <a:avLst/>
          </a:prstGeom>
          <a:noFill/>
        </p:spPr>
        <p:txBody>
          <a:bodyPr wrap="square" rtlCol="0">
            <a:spAutoFit/>
          </a:bodyPr>
          <a:lstStyle/>
          <a:p>
            <a:pPr algn="ctr"/>
            <a:r>
              <a:rPr lang="en-GB" dirty="0">
                <a:solidFill>
                  <a:schemeClr val="bg1"/>
                </a:solidFill>
              </a:rPr>
              <a:t>Simple design and easily understood message</a:t>
            </a:r>
          </a:p>
        </p:txBody>
      </p:sp>
      <p:grpSp>
        <p:nvGrpSpPr>
          <p:cNvPr id="36" name="Group 35">
            <a:extLst>
              <a:ext uri="{FF2B5EF4-FFF2-40B4-BE49-F238E27FC236}">
                <a16:creationId xmlns:a16="http://schemas.microsoft.com/office/drawing/2014/main" id="{D6F8648F-7DCE-8D1F-28E4-396870F2F55E}"/>
              </a:ext>
            </a:extLst>
          </p:cNvPr>
          <p:cNvGrpSpPr/>
          <p:nvPr/>
        </p:nvGrpSpPr>
        <p:grpSpPr>
          <a:xfrm rot="10800000" flipH="1">
            <a:off x="8849216" y="4412200"/>
            <a:ext cx="2726225" cy="967667"/>
            <a:chOff x="-2905718" y="3657600"/>
            <a:chExt cx="2702518" cy="584200"/>
          </a:xfrm>
          <a:solidFill>
            <a:schemeClr val="accent1">
              <a:lumMod val="50000"/>
            </a:schemeClr>
          </a:solidFill>
        </p:grpSpPr>
        <p:sp>
          <p:nvSpPr>
            <p:cNvPr id="37" name="Rectangle: Single Corner Rounded 36">
              <a:extLst>
                <a:ext uri="{FF2B5EF4-FFF2-40B4-BE49-F238E27FC236}">
                  <a16:creationId xmlns:a16="http://schemas.microsoft.com/office/drawing/2014/main" id="{0FF1306D-EB2D-1BFB-2190-727F315BA83D}"/>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Single Corner Rounded 37">
              <a:extLst>
                <a:ext uri="{FF2B5EF4-FFF2-40B4-BE49-F238E27FC236}">
                  <a16:creationId xmlns:a16="http://schemas.microsoft.com/office/drawing/2014/main" id="{7B1592AF-6015-46AC-79A4-4C4AC8D0060C}"/>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0" name="Group 39">
            <a:extLst>
              <a:ext uri="{FF2B5EF4-FFF2-40B4-BE49-F238E27FC236}">
                <a16:creationId xmlns:a16="http://schemas.microsoft.com/office/drawing/2014/main" id="{4825CFB8-F3DF-D7BC-FFE7-2843556A9119}"/>
              </a:ext>
            </a:extLst>
          </p:cNvPr>
          <p:cNvGrpSpPr/>
          <p:nvPr/>
        </p:nvGrpSpPr>
        <p:grpSpPr>
          <a:xfrm rot="10800000" flipH="1">
            <a:off x="8322896" y="596616"/>
            <a:ext cx="2780231" cy="646330"/>
            <a:chOff x="-2905718" y="3657600"/>
            <a:chExt cx="2702518" cy="584200"/>
          </a:xfrm>
          <a:solidFill>
            <a:schemeClr val="accent1">
              <a:lumMod val="50000"/>
            </a:schemeClr>
          </a:solidFill>
        </p:grpSpPr>
        <p:sp>
          <p:nvSpPr>
            <p:cNvPr id="41" name="Rectangle: Single Corner Rounded 40">
              <a:extLst>
                <a:ext uri="{FF2B5EF4-FFF2-40B4-BE49-F238E27FC236}">
                  <a16:creationId xmlns:a16="http://schemas.microsoft.com/office/drawing/2014/main" id="{D2A31D38-3391-799F-4474-7F46BEB34621}"/>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Single Corner Rounded 41">
              <a:extLst>
                <a:ext uri="{FF2B5EF4-FFF2-40B4-BE49-F238E27FC236}">
                  <a16:creationId xmlns:a16="http://schemas.microsoft.com/office/drawing/2014/main" id="{CB7C8CFD-8B42-B3EF-05ED-D4CFDB059FB6}"/>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3" name="Group 42">
            <a:extLst>
              <a:ext uri="{FF2B5EF4-FFF2-40B4-BE49-F238E27FC236}">
                <a16:creationId xmlns:a16="http://schemas.microsoft.com/office/drawing/2014/main" id="{7DA86529-82D6-B770-4169-0C6DE929FD24}"/>
              </a:ext>
            </a:extLst>
          </p:cNvPr>
          <p:cNvGrpSpPr/>
          <p:nvPr/>
        </p:nvGrpSpPr>
        <p:grpSpPr>
          <a:xfrm rot="10800000" flipH="1">
            <a:off x="8530610" y="2068495"/>
            <a:ext cx="2780231" cy="967667"/>
            <a:chOff x="-2905718" y="3657600"/>
            <a:chExt cx="2702518" cy="584200"/>
          </a:xfrm>
          <a:solidFill>
            <a:schemeClr val="accent1">
              <a:lumMod val="50000"/>
            </a:schemeClr>
          </a:solidFill>
        </p:grpSpPr>
        <p:sp>
          <p:nvSpPr>
            <p:cNvPr id="44" name="Rectangle: Single Corner Rounded 43">
              <a:extLst>
                <a:ext uri="{FF2B5EF4-FFF2-40B4-BE49-F238E27FC236}">
                  <a16:creationId xmlns:a16="http://schemas.microsoft.com/office/drawing/2014/main" id="{B790ED86-5160-7108-0F48-FFD85E99EB02}"/>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Single Corner Rounded 44">
              <a:extLst>
                <a:ext uri="{FF2B5EF4-FFF2-40B4-BE49-F238E27FC236}">
                  <a16:creationId xmlns:a16="http://schemas.microsoft.com/office/drawing/2014/main" id="{C6191086-6662-7D88-D33A-7125ABE87DB7}"/>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TextBox 2">
            <a:extLst>
              <a:ext uri="{FF2B5EF4-FFF2-40B4-BE49-F238E27FC236}">
                <a16:creationId xmlns:a16="http://schemas.microsoft.com/office/drawing/2014/main" id="{3C632157-8D25-9881-F188-0C5FEA981BB5}"/>
              </a:ext>
            </a:extLst>
          </p:cNvPr>
          <p:cNvSpPr txBox="1"/>
          <p:nvPr/>
        </p:nvSpPr>
        <p:spPr>
          <a:xfrm>
            <a:off x="8433786" y="699173"/>
            <a:ext cx="2681057" cy="369332"/>
          </a:xfrm>
          <a:prstGeom prst="rect">
            <a:avLst/>
          </a:prstGeom>
          <a:noFill/>
        </p:spPr>
        <p:txBody>
          <a:bodyPr wrap="square" rtlCol="0">
            <a:spAutoFit/>
          </a:bodyPr>
          <a:lstStyle/>
          <a:p>
            <a:r>
              <a:rPr lang="en-GB" dirty="0">
                <a:solidFill>
                  <a:schemeClr val="bg1"/>
                </a:solidFill>
              </a:rPr>
              <a:t>Repetition of ‘unbeatable’</a:t>
            </a:r>
          </a:p>
        </p:txBody>
      </p:sp>
      <p:sp>
        <p:nvSpPr>
          <p:cNvPr id="10" name="TextBox 9">
            <a:extLst>
              <a:ext uri="{FF2B5EF4-FFF2-40B4-BE49-F238E27FC236}">
                <a16:creationId xmlns:a16="http://schemas.microsoft.com/office/drawing/2014/main" id="{0ECB4D50-E7EB-C885-705E-0940D755A8F4}"/>
              </a:ext>
            </a:extLst>
          </p:cNvPr>
          <p:cNvSpPr txBox="1"/>
          <p:nvPr/>
        </p:nvSpPr>
        <p:spPr>
          <a:xfrm>
            <a:off x="8628762" y="2228670"/>
            <a:ext cx="2681057" cy="646331"/>
          </a:xfrm>
          <a:prstGeom prst="rect">
            <a:avLst/>
          </a:prstGeom>
          <a:noFill/>
        </p:spPr>
        <p:txBody>
          <a:bodyPr wrap="square" rtlCol="0">
            <a:spAutoFit/>
          </a:bodyPr>
          <a:lstStyle/>
          <a:p>
            <a:pPr algn="ctr"/>
            <a:r>
              <a:rPr lang="en-GB" dirty="0">
                <a:solidFill>
                  <a:schemeClr val="bg1"/>
                </a:solidFill>
              </a:rPr>
              <a:t>Exaggeration (the taste is the best)</a:t>
            </a:r>
          </a:p>
        </p:txBody>
      </p:sp>
      <p:sp>
        <p:nvSpPr>
          <p:cNvPr id="15" name="TextBox 14">
            <a:extLst>
              <a:ext uri="{FF2B5EF4-FFF2-40B4-BE49-F238E27FC236}">
                <a16:creationId xmlns:a16="http://schemas.microsoft.com/office/drawing/2014/main" id="{CC8EA1EC-AD94-0B26-F24B-677EBC0AF689}"/>
              </a:ext>
            </a:extLst>
          </p:cNvPr>
          <p:cNvSpPr txBox="1"/>
          <p:nvPr/>
        </p:nvSpPr>
        <p:spPr>
          <a:xfrm>
            <a:off x="8894384" y="4579616"/>
            <a:ext cx="2681057" cy="646331"/>
          </a:xfrm>
          <a:prstGeom prst="rect">
            <a:avLst/>
          </a:prstGeom>
          <a:noFill/>
        </p:spPr>
        <p:txBody>
          <a:bodyPr wrap="square" rtlCol="0">
            <a:spAutoFit/>
          </a:bodyPr>
          <a:lstStyle/>
          <a:p>
            <a:pPr algn="ctr"/>
            <a:r>
              <a:rPr lang="en-GB" dirty="0">
                <a:solidFill>
                  <a:schemeClr val="bg1"/>
                </a:solidFill>
              </a:rPr>
              <a:t>Simple structure of the three sentences</a:t>
            </a:r>
          </a:p>
        </p:txBody>
      </p:sp>
      <p:grpSp>
        <p:nvGrpSpPr>
          <p:cNvPr id="46" name="Group 45">
            <a:extLst>
              <a:ext uri="{FF2B5EF4-FFF2-40B4-BE49-F238E27FC236}">
                <a16:creationId xmlns:a16="http://schemas.microsoft.com/office/drawing/2014/main" id="{4392413E-8078-CEF8-9637-081EC61FB41A}"/>
              </a:ext>
            </a:extLst>
          </p:cNvPr>
          <p:cNvGrpSpPr/>
          <p:nvPr/>
        </p:nvGrpSpPr>
        <p:grpSpPr>
          <a:xfrm rot="10800000" flipH="1">
            <a:off x="460598" y="5245904"/>
            <a:ext cx="2726225" cy="967667"/>
            <a:chOff x="-2905718" y="3657600"/>
            <a:chExt cx="2702518" cy="584200"/>
          </a:xfrm>
          <a:solidFill>
            <a:srgbClr val="DEEBF7"/>
          </a:solidFill>
        </p:grpSpPr>
        <p:sp>
          <p:nvSpPr>
            <p:cNvPr id="47" name="Rectangle: Single Corner Rounded 46">
              <a:extLst>
                <a:ext uri="{FF2B5EF4-FFF2-40B4-BE49-F238E27FC236}">
                  <a16:creationId xmlns:a16="http://schemas.microsoft.com/office/drawing/2014/main" id="{863695B1-D221-127D-B315-F607A85AA7E0}"/>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Rectangle: Single Corner Rounded 47">
              <a:extLst>
                <a:ext uri="{FF2B5EF4-FFF2-40B4-BE49-F238E27FC236}">
                  <a16:creationId xmlns:a16="http://schemas.microsoft.com/office/drawing/2014/main" id="{56A1BC58-7517-2503-7A21-AF9AF6A69B0D}"/>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9" name="TextBox 48">
            <a:extLst>
              <a:ext uri="{FF2B5EF4-FFF2-40B4-BE49-F238E27FC236}">
                <a16:creationId xmlns:a16="http://schemas.microsoft.com/office/drawing/2014/main" id="{6343B728-A7E4-6BDB-B3A0-07AD8CBF68BB}"/>
              </a:ext>
            </a:extLst>
          </p:cNvPr>
          <p:cNvSpPr txBox="1"/>
          <p:nvPr/>
        </p:nvSpPr>
        <p:spPr>
          <a:xfrm>
            <a:off x="505766" y="5413320"/>
            <a:ext cx="2681057" cy="646331"/>
          </a:xfrm>
          <a:prstGeom prst="rect">
            <a:avLst/>
          </a:prstGeom>
          <a:noFill/>
        </p:spPr>
        <p:txBody>
          <a:bodyPr wrap="square" rtlCol="0">
            <a:spAutoFit/>
          </a:bodyPr>
          <a:lstStyle/>
          <a:p>
            <a:pPr algn="ctr"/>
            <a:r>
              <a:rPr lang="en-GB" b="1" dirty="0"/>
              <a:t>What else makes this advert persuasive?</a:t>
            </a:r>
          </a:p>
        </p:txBody>
      </p:sp>
    </p:spTree>
    <p:extLst>
      <p:ext uri="{BB962C8B-B14F-4D97-AF65-F5344CB8AC3E}">
        <p14:creationId xmlns:p14="http://schemas.microsoft.com/office/powerpoint/2010/main" val="896360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nodeType="with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nodeType="with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500"/>
                                        <p:tgtEl>
                                          <p:spTgt spid="4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nodeType="with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fade">
                                      <p:cBhvr>
                                        <p:cTn id="47" dur="500"/>
                                        <p:tgtEl>
                                          <p:spTgt spid="49"/>
                                        </p:tgtEl>
                                      </p:cBhvr>
                                    </p:animEffect>
                                  </p:childTnLst>
                                </p:cTn>
                              </p:par>
                              <p:par>
                                <p:cTn id="48" presetID="10" presetClass="entr" presetSubtype="0" fill="hold" nodeType="with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fade">
                                      <p:cBhvr>
                                        <p:cTn id="5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3" grpId="0"/>
      <p:bldP spid="10" grpId="0"/>
      <p:bldP spid="15" grpId="0"/>
      <p:bldP spid="4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ADBBD214-29B2-0B62-3F28-64B93253E4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4" name="Group 13">
            <a:extLst>
              <a:ext uri="{FF2B5EF4-FFF2-40B4-BE49-F238E27FC236}">
                <a16:creationId xmlns:a16="http://schemas.microsoft.com/office/drawing/2014/main" id="{D79C1395-901A-9F47-88B9-64FC0979C680}"/>
              </a:ext>
            </a:extLst>
          </p:cNvPr>
          <p:cNvGrpSpPr/>
          <p:nvPr/>
        </p:nvGrpSpPr>
        <p:grpSpPr>
          <a:xfrm rot="10800000" flipH="1">
            <a:off x="1798848" y="2268890"/>
            <a:ext cx="8594305" cy="3173120"/>
            <a:chOff x="-2905718" y="3657600"/>
            <a:chExt cx="2702518" cy="584200"/>
          </a:xfrm>
          <a:solidFill>
            <a:schemeClr val="accent1">
              <a:lumMod val="20000"/>
              <a:lumOff val="80000"/>
            </a:schemeClr>
          </a:solidFill>
        </p:grpSpPr>
        <p:sp>
          <p:nvSpPr>
            <p:cNvPr id="15" name="Rectangle: Single Corner Rounded 14">
              <a:extLst>
                <a:ext uri="{FF2B5EF4-FFF2-40B4-BE49-F238E27FC236}">
                  <a16:creationId xmlns:a16="http://schemas.microsoft.com/office/drawing/2014/main" id="{D90B5506-E74D-F7BD-1734-35ADE8F46C05}"/>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Single Corner Rounded 15">
              <a:extLst>
                <a:ext uri="{FF2B5EF4-FFF2-40B4-BE49-F238E27FC236}">
                  <a16:creationId xmlns:a16="http://schemas.microsoft.com/office/drawing/2014/main" id="{EB05DC55-4AEA-7CA2-B17A-D8D7A6AB9042}"/>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Content Placeholder 2">
            <a:extLst>
              <a:ext uri="{FF2B5EF4-FFF2-40B4-BE49-F238E27FC236}">
                <a16:creationId xmlns:a16="http://schemas.microsoft.com/office/drawing/2014/main" id="{4BE5B406-B630-9B3B-6ABC-F8DBD725606D}"/>
              </a:ext>
            </a:extLst>
          </p:cNvPr>
          <p:cNvSpPr>
            <a:spLocks noGrp="1"/>
          </p:cNvSpPr>
          <p:nvPr>
            <p:ph idx="1"/>
          </p:nvPr>
        </p:nvSpPr>
        <p:spPr>
          <a:xfrm>
            <a:off x="1996366" y="2642060"/>
            <a:ext cx="8199268" cy="2426779"/>
          </a:xfrm>
        </p:spPr>
        <p:txBody>
          <a:bodyPr>
            <a:normAutofit fontScale="92500" lnSpcReduction="10000"/>
          </a:bodyPr>
          <a:lstStyle/>
          <a:p>
            <a:pPr algn="l">
              <a:lnSpc>
                <a:spcPct val="110000"/>
              </a:lnSpc>
            </a:pPr>
            <a:r>
              <a:rPr lang="en-GB" sz="3000" b="0" i="0" dirty="0">
                <a:solidFill>
                  <a:srgbClr val="202124"/>
                </a:solidFill>
                <a:effectLst/>
              </a:rPr>
              <a:t>Transactional writing is </a:t>
            </a:r>
            <a:r>
              <a:rPr lang="en-GB" sz="3000" b="0" i="0" dirty="0">
                <a:solidFill>
                  <a:srgbClr val="040C28"/>
                </a:solidFill>
                <a:effectLst/>
              </a:rPr>
              <a:t>non-fiction writing that intends to communicate information between individuals or groups</a:t>
            </a:r>
            <a:r>
              <a:rPr lang="en-GB" sz="3000" b="0" i="0" dirty="0">
                <a:solidFill>
                  <a:srgbClr val="202124"/>
                </a:solidFill>
                <a:effectLst/>
              </a:rPr>
              <a:t>. </a:t>
            </a:r>
          </a:p>
          <a:p>
            <a:pPr algn="l">
              <a:lnSpc>
                <a:spcPct val="110000"/>
              </a:lnSpc>
            </a:pPr>
            <a:r>
              <a:rPr lang="en-GB" sz="3000" b="0" i="0" dirty="0">
                <a:solidFill>
                  <a:srgbClr val="202124"/>
                </a:solidFill>
                <a:effectLst/>
              </a:rPr>
              <a:t>Non-fiction texts include (amongst others): magazine articles, travel writing, blogs</a:t>
            </a:r>
            <a:r>
              <a:rPr lang="en-GB" sz="3000" dirty="0">
                <a:solidFill>
                  <a:srgbClr val="202124"/>
                </a:solidFill>
              </a:rPr>
              <a:t> and</a:t>
            </a:r>
            <a:r>
              <a:rPr lang="en-GB" sz="3000" b="0" i="0" dirty="0">
                <a:solidFill>
                  <a:srgbClr val="202124"/>
                </a:solidFill>
                <a:effectLst/>
              </a:rPr>
              <a:t> letters</a:t>
            </a:r>
            <a:endParaRPr lang="en-GB" b="1" dirty="0"/>
          </a:p>
        </p:txBody>
      </p:sp>
      <p:grpSp>
        <p:nvGrpSpPr>
          <p:cNvPr id="17" name="Group 16">
            <a:extLst>
              <a:ext uri="{FF2B5EF4-FFF2-40B4-BE49-F238E27FC236}">
                <a16:creationId xmlns:a16="http://schemas.microsoft.com/office/drawing/2014/main" id="{66994933-46A4-1E02-2A7C-F4728FD1DB37}"/>
              </a:ext>
            </a:extLst>
          </p:cNvPr>
          <p:cNvGrpSpPr/>
          <p:nvPr/>
        </p:nvGrpSpPr>
        <p:grpSpPr>
          <a:xfrm rot="10800000" flipH="1">
            <a:off x="1798847" y="1365424"/>
            <a:ext cx="8594306" cy="716877"/>
            <a:chOff x="-2905718" y="3657600"/>
            <a:chExt cx="2702518" cy="584200"/>
          </a:xfrm>
          <a:solidFill>
            <a:schemeClr val="accent1">
              <a:lumMod val="50000"/>
            </a:schemeClr>
          </a:solidFill>
        </p:grpSpPr>
        <p:sp>
          <p:nvSpPr>
            <p:cNvPr id="18" name="Rectangle: Single Corner Rounded 17">
              <a:extLst>
                <a:ext uri="{FF2B5EF4-FFF2-40B4-BE49-F238E27FC236}">
                  <a16:creationId xmlns:a16="http://schemas.microsoft.com/office/drawing/2014/main" id="{5B10625E-FA24-755D-186E-5F028C381066}"/>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Single Corner Rounded 18">
              <a:extLst>
                <a:ext uri="{FF2B5EF4-FFF2-40B4-BE49-F238E27FC236}">
                  <a16:creationId xmlns:a16="http://schemas.microsoft.com/office/drawing/2014/main" id="{970F49F2-43D4-B14C-455B-6FCEBA9F3AD7}"/>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 name="TextBox 7">
            <a:extLst>
              <a:ext uri="{FF2B5EF4-FFF2-40B4-BE49-F238E27FC236}">
                <a16:creationId xmlns:a16="http://schemas.microsoft.com/office/drawing/2014/main" id="{3E6F715B-2728-1CAA-248C-5DC3F1D79043}"/>
              </a:ext>
            </a:extLst>
          </p:cNvPr>
          <p:cNvSpPr txBox="1"/>
          <p:nvPr/>
        </p:nvSpPr>
        <p:spPr>
          <a:xfrm>
            <a:off x="1798847" y="1417626"/>
            <a:ext cx="8594306" cy="584775"/>
          </a:xfrm>
          <a:prstGeom prst="rect">
            <a:avLst/>
          </a:prstGeom>
          <a:noFill/>
        </p:spPr>
        <p:txBody>
          <a:bodyPr wrap="square" rtlCol="0">
            <a:spAutoFit/>
          </a:bodyPr>
          <a:lstStyle/>
          <a:p>
            <a:pPr algn="ctr"/>
            <a:r>
              <a:rPr lang="en-GB" sz="3200" b="1" dirty="0">
                <a:solidFill>
                  <a:schemeClr val="bg1"/>
                </a:solidFill>
              </a:rPr>
              <a:t>Transactional Writing</a:t>
            </a:r>
          </a:p>
        </p:txBody>
      </p:sp>
      <p:sp>
        <p:nvSpPr>
          <p:cNvPr id="2" name="TextBox 1">
            <a:extLst>
              <a:ext uri="{FF2B5EF4-FFF2-40B4-BE49-F238E27FC236}">
                <a16:creationId xmlns:a16="http://schemas.microsoft.com/office/drawing/2014/main" id="{39CFB431-9BA7-7B34-9E07-F0A796F55560}"/>
              </a:ext>
            </a:extLst>
          </p:cNvPr>
          <p:cNvSpPr txBox="1"/>
          <p:nvPr/>
        </p:nvSpPr>
        <p:spPr>
          <a:xfrm>
            <a:off x="0" y="6463953"/>
            <a:ext cx="6094428" cy="369332"/>
          </a:xfrm>
          <a:prstGeom prst="rect">
            <a:avLst/>
          </a:prstGeom>
          <a:noFill/>
        </p:spPr>
        <p:txBody>
          <a:bodyPr wrap="square">
            <a:spAutoFit/>
          </a:bodyPr>
          <a:lstStyle/>
          <a:p>
            <a:r>
              <a:rPr lang="en-GB" dirty="0"/>
              <a:t>TAO5.3_v1</a:t>
            </a:r>
          </a:p>
        </p:txBody>
      </p:sp>
    </p:spTree>
    <p:extLst>
      <p:ext uri="{BB962C8B-B14F-4D97-AF65-F5344CB8AC3E}">
        <p14:creationId xmlns:p14="http://schemas.microsoft.com/office/powerpoint/2010/main" val="380620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ADBBD214-29B2-0B62-3F28-64B93253E4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4" name="Group 13">
            <a:extLst>
              <a:ext uri="{FF2B5EF4-FFF2-40B4-BE49-F238E27FC236}">
                <a16:creationId xmlns:a16="http://schemas.microsoft.com/office/drawing/2014/main" id="{D79C1395-901A-9F47-88B9-64FC0979C680}"/>
              </a:ext>
            </a:extLst>
          </p:cNvPr>
          <p:cNvGrpSpPr/>
          <p:nvPr/>
        </p:nvGrpSpPr>
        <p:grpSpPr>
          <a:xfrm rot="10800000" flipH="1">
            <a:off x="2059619" y="1260626"/>
            <a:ext cx="7989904" cy="4643021"/>
            <a:chOff x="-2905718" y="3657600"/>
            <a:chExt cx="2702518" cy="584200"/>
          </a:xfrm>
          <a:solidFill>
            <a:schemeClr val="accent1">
              <a:lumMod val="20000"/>
              <a:lumOff val="80000"/>
            </a:schemeClr>
          </a:solidFill>
        </p:grpSpPr>
        <p:sp>
          <p:nvSpPr>
            <p:cNvPr id="15" name="Rectangle: Single Corner Rounded 14">
              <a:extLst>
                <a:ext uri="{FF2B5EF4-FFF2-40B4-BE49-F238E27FC236}">
                  <a16:creationId xmlns:a16="http://schemas.microsoft.com/office/drawing/2014/main" id="{D90B5506-E74D-F7BD-1734-35ADE8F46C05}"/>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Single Corner Rounded 15">
              <a:extLst>
                <a:ext uri="{FF2B5EF4-FFF2-40B4-BE49-F238E27FC236}">
                  <a16:creationId xmlns:a16="http://schemas.microsoft.com/office/drawing/2014/main" id="{EB05DC55-4AEA-7CA2-B17A-D8D7A6AB9042}"/>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Content Placeholder 2">
            <a:extLst>
              <a:ext uri="{FF2B5EF4-FFF2-40B4-BE49-F238E27FC236}">
                <a16:creationId xmlns:a16="http://schemas.microsoft.com/office/drawing/2014/main" id="{4BE5B406-B630-9B3B-6ABC-F8DBD725606D}"/>
              </a:ext>
            </a:extLst>
          </p:cNvPr>
          <p:cNvSpPr>
            <a:spLocks noGrp="1"/>
          </p:cNvSpPr>
          <p:nvPr>
            <p:ph idx="1"/>
          </p:nvPr>
        </p:nvSpPr>
        <p:spPr>
          <a:xfrm>
            <a:off x="2379216" y="1412558"/>
            <a:ext cx="7448365" cy="4216893"/>
          </a:xfrm>
        </p:spPr>
        <p:txBody>
          <a:bodyPr>
            <a:noAutofit/>
          </a:bodyPr>
          <a:lstStyle/>
          <a:p>
            <a:pPr algn="l">
              <a:lnSpc>
                <a:spcPct val="120000"/>
              </a:lnSpc>
            </a:pPr>
            <a:r>
              <a:rPr lang="en-GB" sz="2200" b="0" i="0" dirty="0">
                <a:solidFill>
                  <a:srgbClr val="202124"/>
                </a:solidFill>
                <a:effectLst/>
              </a:rPr>
              <a:t>In the GCSE English Language exam, you will be asked to complete a transactional writing piece to introduce your ideas. </a:t>
            </a:r>
          </a:p>
          <a:p>
            <a:pPr algn="l">
              <a:lnSpc>
                <a:spcPct val="120000"/>
              </a:lnSpc>
            </a:pPr>
            <a:r>
              <a:rPr lang="en-GB" sz="2200" b="0" i="0" dirty="0">
                <a:solidFill>
                  <a:srgbClr val="202124"/>
                </a:solidFill>
                <a:effectLst/>
              </a:rPr>
              <a:t>To help you do this, yo</a:t>
            </a:r>
            <a:r>
              <a:rPr lang="en-GB" sz="2200" dirty="0">
                <a:solidFill>
                  <a:srgbClr val="202124"/>
                </a:solidFill>
              </a:rPr>
              <a:t>u will need to use persuasive writing techniques.</a:t>
            </a:r>
          </a:p>
          <a:p>
            <a:pPr algn="l">
              <a:lnSpc>
                <a:spcPct val="120000"/>
              </a:lnSpc>
            </a:pPr>
            <a:r>
              <a:rPr lang="en-GB" sz="2200" dirty="0">
                <a:solidFill>
                  <a:srgbClr val="202124"/>
                </a:solidFill>
              </a:rPr>
              <a:t>Everyone agrees with this, especially Simone Jackson (Head of GCSE English Language at the Institute of Studies)</a:t>
            </a:r>
          </a:p>
          <a:p>
            <a:pPr algn="l">
              <a:lnSpc>
                <a:spcPct val="120000"/>
              </a:lnSpc>
            </a:pPr>
            <a:r>
              <a:rPr lang="en-GB" sz="2200" b="1" dirty="0">
                <a:solidFill>
                  <a:srgbClr val="202124"/>
                </a:solidFill>
              </a:rPr>
              <a:t>Would you like to see some examples? Let’s look at some examples…</a:t>
            </a:r>
            <a:endParaRPr lang="en-GB" sz="2200" b="1" dirty="0"/>
          </a:p>
        </p:txBody>
      </p:sp>
      <p:grpSp>
        <p:nvGrpSpPr>
          <p:cNvPr id="17" name="Group 16">
            <a:extLst>
              <a:ext uri="{FF2B5EF4-FFF2-40B4-BE49-F238E27FC236}">
                <a16:creationId xmlns:a16="http://schemas.microsoft.com/office/drawing/2014/main" id="{66994933-46A4-1E02-2A7C-F4728FD1DB37}"/>
              </a:ext>
            </a:extLst>
          </p:cNvPr>
          <p:cNvGrpSpPr/>
          <p:nvPr/>
        </p:nvGrpSpPr>
        <p:grpSpPr>
          <a:xfrm rot="10800000" flipH="1">
            <a:off x="4124796" y="135377"/>
            <a:ext cx="7345154" cy="716877"/>
            <a:chOff x="-2905718" y="3657600"/>
            <a:chExt cx="2702518" cy="584200"/>
          </a:xfrm>
          <a:solidFill>
            <a:schemeClr val="accent1">
              <a:lumMod val="50000"/>
            </a:schemeClr>
          </a:solidFill>
        </p:grpSpPr>
        <p:sp>
          <p:nvSpPr>
            <p:cNvPr id="18" name="Rectangle: Single Corner Rounded 17">
              <a:extLst>
                <a:ext uri="{FF2B5EF4-FFF2-40B4-BE49-F238E27FC236}">
                  <a16:creationId xmlns:a16="http://schemas.microsoft.com/office/drawing/2014/main" id="{5B10625E-FA24-755D-186E-5F028C381066}"/>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Single Corner Rounded 18">
              <a:extLst>
                <a:ext uri="{FF2B5EF4-FFF2-40B4-BE49-F238E27FC236}">
                  <a16:creationId xmlns:a16="http://schemas.microsoft.com/office/drawing/2014/main" id="{970F49F2-43D4-B14C-455B-6FCEBA9F3AD7}"/>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 name="TextBox 7">
            <a:extLst>
              <a:ext uri="{FF2B5EF4-FFF2-40B4-BE49-F238E27FC236}">
                <a16:creationId xmlns:a16="http://schemas.microsoft.com/office/drawing/2014/main" id="{3E6F715B-2728-1CAA-248C-5DC3F1D79043}"/>
              </a:ext>
            </a:extLst>
          </p:cNvPr>
          <p:cNvSpPr txBox="1"/>
          <p:nvPr/>
        </p:nvSpPr>
        <p:spPr>
          <a:xfrm>
            <a:off x="4124796" y="187580"/>
            <a:ext cx="7345154" cy="584775"/>
          </a:xfrm>
          <a:prstGeom prst="rect">
            <a:avLst/>
          </a:prstGeom>
          <a:noFill/>
        </p:spPr>
        <p:txBody>
          <a:bodyPr wrap="square" rtlCol="0">
            <a:spAutoFit/>
          </a:bodyPr>
          <a:lstStyle/>
          <a:p>
            <a:pPr algn="ctr"/>
            <a:r>
              <a:rPr lang="en-GB" sz="3200" b="1" dirty="0">
                <a:solidFill>
                  <a:schemeClr val="bg1"/>
                </a:solidFill>
              </a:rPr>
              <a:t>Persuasive writing</a:t>
            </a:r>
          </a:p>
        </p:txBody>
      </p:sp>
      <p:sp>
        <p:nvSpPr>
          <p:cNvPr id="2" name="TextBox 1">
            <a:extLst>
              <a:ext uri="{FF2B5EF4-FFF2-40B4-BE49-F238E27FC236}">
                <a16:creationId xmlns:a16="http://schemas.microsoft.com/office/drawing/2014/main" id="{39CFB431-9BA7-7B34-9E07-F0A796F55560}"/>
              </a:ext>
            </a:extLst>
          </p:cNvPr>
          <p:cNvSpPr txBox="1"/>
          <p:nvPr/>
        </p:nvSpPr>
        <p:spPr>
          <a:xfrm>
            <a:off x="0" y="6463953"/>
            <a:ext cx="6094428" cy="369332"/>
          </a:xfrm>
          <a:prstGeom prst="rect">
            <a:avLst/>
          </a:prstGeom>
          <a:noFill/>
        </p:spPr>
        <p:txBody>
          <a:bodyPr wrap="square">
            <a:spAutoFit/>
          </a:bodyPr>
          <a:lstStyle/>
          <a:p>
            <a:r>
              <a:rPr lang="en-GB" dirty="0"/>
              <a:t>TAO5.3_v1</a:t>
            </a:r>
          </a:p>
        </p:txBody>
      </p:sp>
      <p:grpSp>
        <p:nvGrpSpPr>
          <p:cNvPr id="5" name="Group 4">
            <a:extLst>
              <a:ext uri="{FF2B5EF4-FFF2-40B4-BE49-F238E27FC236}">
                <a16:creationId xmlns:a16="http://schemas.microsoft.com/office/drawing/2014/main" id="{F226C67D-5DD6-922C-FA76-D708E1A180E7}"/>
              </a:ext>
            </a:extLst>
          </p:cNvPr>
          <p:cNvGrpSpPr/>
          <p:nvPr/>
        </p:nvGrpSpPr>
        <p:grpSpPr>
          <a:xfrm rot="10800000" flipH="1">
            <a:off x="361425" y="1314479"/>
            <a:ext cx="1627174" cy="1091370"/>
            <a:chOff x="-2905718" y="3657600"/>
            <a:chExt cx="2702518" cy="584200"/>
          </a:xfrm>
          <a:solidFill>
            <a:schemeClr val="accent1">
              <a:lumMod val="50000"/>
            </a:schemeClr>
          </a:solidFill>
        </p:grpSpPr>
        <p:sp>
          <p:nvSpPr>
            <p:cNvPr id="6" name="Rectangle: Single Corner Rounded 5">
              <a:extLst>
                <a:ext uri="{FF2B5EF4-FFF2-40B4-BE49-F238E27FC236}">
                  <a16:creationId xmlns:a16="http://schemas.microsoft.com/office/drawing/2014/main" id="{A485E9E6-39D0-05DC-7215-D185D9D30BEE}"/>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Single Corner Rounded 6">
              <a:extLst>
                <a:ext uri="{FF2B5EF4-FFF2-40B4-BE49-F238E27FC236}">
                  <a16:creationId xmlns:a16="http://schemas.microsoft.com/office/drawing/2014/main" id="{3A2E7FEC-2BAA-5315-D69E-B2C9EE28FAAD}"/>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9" name="TextBox 8">
            <a:extLst>
              <a:ext uri="{FF2B5EF4-FFF2-40B4-BE49-F238E27FC236}">
                <a16:creationId xmlns:a16="http://schemas.microsoft.com/office/drawing/2014/main" id="{C5F8748E-A886-5EDE-73FF-D3EB97F5B83B}"/>
              </a:ext>
            </a:extLst>
          </p:cNvPr>
          <p:cNvSpPr txBox="1"/>
          <p:nvPr/>
        </p:nvSpPr>
        <p:spPr>
          <a:xfrm>
            <a:off x="358925" y="1366478"/>
            <a:ext cx="1569131" cy="923330"/>
          </a:xfrm>
          <a:prstGeom prst="rect">
            <a:avLst/>
          </a:prstGeom>
          <a:noFill/>
        </p:spPr>
        <p:txBody>
          <a:bodyPr wrap="square" rtlCol="0">
            <a:spAutoFit/>
          </a:bodyPr>
          <a:lstStyle/>
          <a:p>
            <a:pPr algn="ctr"/>
            <a:r>
              <a:rPr lang="en-GB" dirty="0">
                <a:solidFill>
                  <a:schemeClr val="bg1"/>
                </a:solidFill>
              </a:rPr>
              <a:t>‘English’, ‘Exam’</a:t>
            </a:r>
          </a:p>
          <a:p>
            <a:pPr algn="ctr"/>
            <a:r>
              <a:rPr lang="en-GB" b="1" dirty="0">
                <a:solidFill>
                  <a:schemeClr val="bg1"/>
                </a:solidFill>
              </a:rPr>
              <a:t>Alliteration</a:t>
            </a:r>
          </a:p>
        </p:txBody>
      </p:sp>
      <p:grpSp>
        <p:nvGrpSpPr>
          <p:cNvPr id="10" name="Group 9">
            <a:extLst>
              <a:ext uri="{FF2B5EF4-FFF2-40B4-BE49-F238E27FC236}">
                <a16:creationId xmlns:a16="http://schemas.microsoft.com/office/drawing/2014/main" id="{E26193B0-ED49-CB8A-67B1-036BD8E97198}"/>
              </a:ext>
            </a:extLst>
          </p:cNvPr>
          <p:cNvGrpSpPr/>
          <p:nvPr/>
        </p:nvGrpSpPr>
        <p:grpSpPr>
          <a:xfrm rot="10800000" flipH="1">
            <a:off x="10346926" y="1208626"/>
            <a:ext cx="1627174" cy="1091370"/>
            <a:chOff x="-2905718" y="3657600"/>
            <a:chExt cx="2702518" cy="584200"/>
          </a:xfrm>
          <a:solidFill>
            <a:schemeClr val="accent1">
              <a:lumMod val="50000"/>
            </a:schemeClr>
          </a:solidFill>
        </p:grpSpPr>
        <p:sp>
          <p:nvSpPr>
            <p:cNvPr id="11" name="Rectangle: Single Corner Rounded 10">
              <a:extLst>
                <a:ext uri="{FF2B5EF4-FFF2-40B4-BE49-F238E27FC236}">
                  <a16:creationId xmlns:a16="http://schemas.microsoft.com/office/drawing/2014/main" id="{1213FE10-1EE6-94EE-1426-A761D3B31361}"/>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Single Corner Rounded 11">
              <a:extLst>
                <a:ext uri="{FF2B5EF4-FFF2-40B4-BE49-F238E27FC236}">
                  <a16:creationId xmlns:a16="http://schemas.microsoft.com/office/drawing/2014/main" id="{709C3C6C-09DC-8A97-7153-75EF52261FED}"/>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3" name="TextBox 12">
            <a:extLst>
              <a:ext uri="{FF2B5EF4-FFF2-40B4-BE49-F238E27FC236}">
                <a16:creationId xmlns:a16="http://schemas.microsoft.com/office/drawing/2014/main" id="{6672B9A7-1A0D-E6B4-E83E-F9D8FFFEC0A7}"/>
              </a:ext>
            </a:extLst>
          </p:cNvPr>
          <p:cNvSpPr txBox="1"/>
          <p:nvPr/>
        </p:nvSpPr>
        <p:spPr>
          <a:xfrm>
            <a:off x="10344426" y="1260625"/>
            <a:ext cx="1569131" cy="923330"/>
          </a:xfrm>
          <a:prstGeom prst="rect">
            <a:avLst/>
          </a:prstGeom>
          <a:noFill/>
        </p:spPr>
        <p:txBody>
          <a:bodyPr wrap="square" rtlCol="0">
            <a:spAutoFit/>
          </a:bodyPr>
          <a:lstStyle/>
          <a:p>
            <a:pPr algn="ctr"/>
            <a:r>
              <a:rPr lang="en-GB" dirty="0">
                <a:solidFill>
                  <a:schemeClr val="bg1"/>
                </a:solidFill>
              </a:rPr>
              <a:t>‘Introduce’, ‘Ideas’</a:t>
            </a:r>
          </a:p>
          <a:p>
            <a:pPr algn="ctr"/>
            <a:r>
              <a:rPr lang="en-GB" b="1" dirty="0">
                <a:solidFill>
                  <a:schemeClr val="bg1"/>
                </a:solidFill>
              </a:rPr>
              <a:t>Alliteration</a:t>
            </a:r>
          </a:p>
        </p:txBody>
      </p:sp>
      <p:grpSp>
        <p:nvGrpSpPr>
          <p:cNvPr id="24" name="Group 23">
            <a:extLst>
              <a:ext uri="{FF2B5EF4-FFF2-40B4-BE49-F238E27FC236}">
                <a16:creationId xmlns:a16="http://schemas.microsoft.com/office/drawing/2014/main" id="{849DD6F3-E444-BB12-997B-20ACC12BEC1C}"/>
              </a:ext>
            </a:extLst>
          </p:cNvPr>
          <p:cNvGrpSpPr/>
          <p:nvPr/>
        </p:nvGrpSpPr>
        <p:grpSpPr>
          <a:xfrm rot="10800000" flipH="1">
            <a:off x="300882" y="2883314"/>
            <a:ext cx="1627174" cy="1315823"/>
            <a:chOff x="-2905718" y="3657600"/>
            <a:chExt cx="2702518" cy="584200"/>
          </a:xfrm>
          <a:solidFill>
            <a:schemeClr val="accent1">
              <a:lumMod val="50000"/>
            </a:schemeClr>
          </a:solidFill>
        </p:grpSpPr>
        <p:sp>
          <p:nvSpPr>
            <p:cNvPr id="25" name="Rectangle: Single Corner Rounded 24">
              <a:extLst>
                <a:ext uri="{FF2B5EF4-FFF2-40B4-BE49-F238E27FC236}">
                  <a16:creationId xmlns:a16="http://schemas.microsoft.com/office/drawing/2014/main" id="{E47DD9BD-53D6-7CBD-8EC7-EE0F22E36356}"/>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Single Corner Rounded 25">
              <a:extLst>
                <a:ext uri="{FF2B5EF4-FFF2-40B4-BE49-F238E27FC236}">
                  <a16:creationId xmlns:a16="http://schemas.microsoft.com/office/drawing/2014/main" id="{DD0ED027-61B1-EEBF-073F-30B7CD34CAE9}"/>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7" name="TextBox 26">
            <a:extLst>
              <a:ext uri="{FF2B5EF4-FFF2-40B4-BE49-F238E27FC236}">
                <a16:creationId xmlns:a16="http://schemas.microsoft.com/office/drawing/2014/main" id="{0932D275-D6A2-8FA0-478B-C2907CD27277}"/>
              </a:ext>
            </a:extLst>
          </p:cNvPr>
          <p:cNvSpPr txBox="1"/>
          <p:nvPr/>
        </p:nvSpPr>
        <p:spPr>
          <a:xfrm>
            <a:off x="298382" y="2935314"/>
            <a:ext cx="1569131" cy="1200329"/>
          </a:xfrm>
          <a:prstGeom prst="rect">
            <a:avLst/>
          </a:prstGeom>
          <a:noFill/>
        </p:spPr>
        <p:txBody>
          <a:bodyPr wrap="square" rtlCol="0">
            <a:spAutoFit/>
          </a:bodyPr>
          <a:lstStyle/>
          <a:p>
            <a:pPr algn="ctr"/>
            <a:r>
              <a:rPr lang="en-GB" dirty="0">
                <a:solidFill>
                  <a:schemeClr val="bg1"/>
                </a:solidFill>
              </a:rPr>
              <a:t>‘You’</a:t>
            </a:r>
          </a:p>
          <a:p>
            <a:pPr algn="ctr"/>
            <a:r>
              <a:rPr lang="en-GB" dirty="0">
                <a:solidFill>
                  <a:schemeClr val="bg1"/>
                </a:solidFill>
              </a:rPr>
              <a:t>Directly addresses the reader</a:t>
            </a:r>
          </a:p>
        </p:txBody>
      </p:sp>
      <p:grpSp>
        <p:nvGrpSpPr>
          <p:cNvPr id="28" name="Group 27">
            <a:extLst>
              <a:ext uri="{FF2B5EF4-FFF2-40B4-BE49-F238E27FC236}">
                <a16:creationId xmlns:a16="http://schemas.microsoft.com/office/drawing/2014/main" id="{F96E9BB9-21ED-078B-70F7-C2BE66E5C52A}"/>
              </a:ext>
            </a:extLst>
          </p:cNvPr>
          <p:cNvGrpSpPr/>
          <p:nvPr/>
        </p:nvGrpSpPr>
        <p:grpSpPr>
          <a:xfrm rot="10800000" flipH="1">
            <a:off x="10324249" y="2962937"/>
            <a:ext cx="1627174" cy="1091370"/>
            <a:chOff x="-2905718" y="3657600"/>
            <a:chExt cx="2702518" cy="584200"/>
          </a:xfrm>
          <a:solidFill>
            <a:schemeClr val="accent1">
              <a:lumMod val="50000"/>
            </a:schemeClr>
          </a:solidFill>
        </p:grpSpPr>
        <p:sp>
          <p:nvSpPr>
            <p:cNvPr id="29" name="Rectangle: Single Corner Rounded 28">
              <a:extLst>
                <a:ext uri="{FF2B5EF4-FFF2-40B4-BE49-F238E27FC236}">
                  <a16:creationId xmlns:a16="http://schemas.microsoft.com/office/drawing/2014/main" id="{FBD86726-B928-4070-FB9D-4F821E724345}"/>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Single Corner Rounded 29">
              <a:extLst>
                <a:ext uri="{FF2B5EF4-FFF2-40B4-BE49-F238E27FC236}">
                  <a16:creationId xmlns:a16="http://schemas.microsoft.com/office/drawing/2014/main" id="{FD43A1AC-7207-DC3B-24F4-63D7B13FA350}"/>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1" name="TextBox 30">
            <a:extLst>
              <a:ext uri="{FF2B5EF4-FFF2-40B4-BE49-F238E27FC236}">
                <a16:creationId xmlns:a16="http://schemas.microsoft.com/office/drawing/2014/main" id="{FC219DF3-9FD9-9F48-2F8E-F9A0D057C4D7}"/>
              </a:ext>
            </a:extLst>
          </p:cNvPr>
          <p:cNvSpPr txBox="1"/>
          <p:nvPr/>
        </p:nvSpPr>
        <p:spPr>
          <a:xfrm>
            <a:off x="10321749" y="3014936"/>
            <a:ext cx="1569131" cy="923330"/>
          </a:xfrm>
          <a:prstGeom prst="rect">
            <a:avLst/>
          </a:prstGeom>
          <a:noFill/>
        </p:spPr>
        <p:txBody>
          <a:bodyPr wrap="square" rtlCol="0">
            <a:spAutoFit/>
          </a:bodyPr>
          <a:lstStyle/>
          <a:p>
            <a:pPr algn="ctr"/>
            <a:r>
              <a:rPr lang="en-GB" dirty="0">
                <a:solidFill>
                  <a:schemeClr val="bg1"/>
                </a:solidFill>
              </a:rPr>
              <a:t>‘Everyone agrees’</a:t>
            </a:r>
          </a:p>
          <a:p>
            <a:pPr algn="ctr"/>
            <a:r>
              <a:rPr lang="en-GB" dirty="0">
                <a:solidFill>
                  <a:schemeClr val="bg1"/>
                </a:solidFill>
              </a:rPr>
              <a:t>Exaggeration</a:t>
            </a:r>
            <a:endParaRPr lang="en-GB" b="1" dirty="0">
              <a:solidFill>
                <a:schemeClr val="bg1"/>
              </a:solidFill>
            </a:endParaRPr>
          </a:p>
        </p:txBody>
      </p:sp>
      <p:grpSp>
        <p:nvGrpSpPr>
          <p:cNvPr id="32" name="Group 31">
            <a:extLst>
              <a:ext uri="{FF2B5EF4-FFF2-40B4-BE49-F238E27FC236}">
                <a16:creationId xmlns:a16="http://schemas.microsoft.com/office/drawing/2014/main" id="{57DC7380-0BB9-529D-03B7-49A8F99DAF42}"/>
              </a:ext>
            </a:extLst>
          </p:cNvPr>
          <p:cNvGrpSpPr/>
          <p:nvPr/>
        </p:nvGrpSpPr>
        <p:grpSpPr>
          <a:xfrm rot="10800000" flipH="1">
            <a:off x="10324249" y="4425898"/>
            <a:ext cx="1627174" cy="1406730"/>
            <a:chOff x="-2905718" y="3657600"/>
            <a:chExt cx="2702518" cy="584200"/>
          </a:xfrm>
          <a:solidFill>
            <a:schemeClr val="accent1">
              <a:lumMod val="50000"/>
            </a:schemeClr>
          </a:solidFill>
        </p:grpSpPr>
        <p:sp>
          <p:nvSpPr>
            <p:cNvPr id="33" name="Rectangle: Single Corner Rounded 32">
              <a:extLst>
                <a:ext uri="{FF2B5EF4-FFF2-40B4-BE49-F238E27FC236}">
                  <a16:creationId xmlns:a16="http://schemas.microsoft.com/office/drawing/2014/main" id="{1B9548F0-ECC8-C445-5B9C-8EBAF408C4D4}"/>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Single Corner Rounded 33">
              <a:extLst>
                <a:ext uri="{FF2B5EF4-FFF2-40B4-BE49-F238E27FC236}">
                  <a16:creationId xmlns:a16="http://schemas.microsoft.com/office/drawing/2014/main" id="{F0DBA73E-1543-B092-3AEC-C49414BF4A08}"/>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5" name="TextBox 34">
            <a:extLst>
              <a:ext uri="{FF2B5EF4-FFF2-40B4-BE49-F238E27FC236}">
                <a16:creationId xmlns:a16="http://schemas.microsoft.com/office/drawing/2014/main" id="{603C1A34-6C2F-A1FB-BA67-AB8DE59D4B62}"/>
              </a:ext>
            </a:extLst>
          </p:cNvPr>
          <p:cNvSpPr txBox="1"/>
          <p:nvPr/>
        </p:nvSpPr>
        <p:spPr>
          <a:xfrm>
            <a:off x="10321749" y="4477899"/>
            <a:ext cx="1569131" cy="1200329"/>
          </a:xfrm>
          <a:prstGeom prst="rect">
            <a:avLst/>
          </a:prstGeom>
          <a:noFill/>
        </p:spPr>
        <p:txBody>
          <a:bodyPr wrap="square" rtlCol="0">
            <a:spAutoFit/>
          </a:bodyPr>
          <a:lstStyle/>
          <a:p>
            <a:pPr algn="ctr"/>
            <a:r>
              <a:rPr lang="en-GB" b="1" dirty="0">
                <a:solidFill>
                  <a:schemeClr val="bg1"/>
                </a:solidFill>
              </a:rPr>
              <a:t>Simone Jackson – use of authority figure</a:t>
            </a:r>
          </a:p>
        </p:txBody>
      </p:sp>
      <p:grpSp>
        <p:nvGrpSpPr>
          <p:cNvPr id="40" name="Group 39">
            <a:extLst>
              <a:ext uri="{FF2B5EF4-FFF2-40B4-BE49-F238E27FC236}">
                <a16:creationId xmlns:a16="http://schemas.microsoft.com/office/drawing/2014/main" id="{9CC7D644-23F3-BF27-F9FF-9745885DC1A1}"/>
              </a:ext>
            </a:extLst>
          </p:cNvPr>
          <p:cNvGrpSpPr/>
          <p:nvPr/>
        </p:nvGrpSpPr>
        <p:grpSpPr>
          <a:xfrm rot="10800000" flipH="1">
            <a:off x="300882" y="4833276"/>
            <a:ext cx="1627174" cy="822124"/>
            <a:chOff x="-2905718" y="3657600"/>
            <a:chExt cx="2702518" cy="584200"/>
          </a:xfrm>
          <a:solidFill>
            <a:schemeClr val="accent1">
              <a:lumMod val="50000"/>
            </a:schemeClr>
          </a:solidFill>
        </p:grpSpPr>
        <p:sp>
          <p:nvSpPr>
            <p:cNvPr id="41" name="Rectangle: Single Corner Rounded 40">
              <a:extLst>
                <a:ext uri="{FF2B5EF4-FFF2-40B4-BE49-F238E27FC236}">
                  <a16:creationId xmlns:a16="http://schemas.microsoft.com/office/drawing/2014/main" id="{A417D63C-B263-D085-D002-32846610BC44}"/>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Single Corner Rounded 41">
              <a:extLst>
                <a:ext uri="{FF2B5EF4-FFF2-40B4-BE49-F238E27FC236}">
                  <a16:creationId xmlns:a16="http://schemas.microsoft.com/office/drawing/2014/main" id="{5A1FFE4B-35FD-210F-C6CE-1282F30E7126}"/>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3" name="TextBox 42">
            <a:extLst>
              <a:ext uri="{FF2B5EF4-FFF2-40B4-BE49-F238E27FC236}">
                <a16:creationId xmlns:a16="http://schemas.microsoft.com/office/drawing/2014/main" id="{0E47125C-10AE-BADB-0334-F8238510960C}"/>
              </a:ext>
            </a:extLst>
          </p:cNvPr>
          <p:cNvSpPr txBox="1"/>
          <p:nvPr/>
        </p:nvSpPr>
        <p:spPr>
          <a:xfrm>
            <a:off x="298382" y="4885275"/>
            <a:ext cx="1569131" cy="646331"/>
          </a:xfrm>
          <a:prstGeom prst="rect">
            <a:avLst/>
          </a:prstGeom>
          <a:noFill/>
        </p:spPr>
        <p:txBody>
          <a:bodyPr wrap="square" rtlCol="0">
            <a:spAutoFit/>
          </a:bodyPr>
          <a:lstStyle/>
          <a:p>
            <a:pPr algn="ctr"/>
            <a:r>
              <a:rPr lang="en-GB" b="1" dirty="0">
                <a:solidFill>
                  <a:schemeClr val="bg1"/>
                </a:solidFill>
              </a:rPr>
              <a:t>Rhetorical question</a:t>
            </a:r>
          </a:p>
        </p:txBody>
      </p:sp>
    </p:spTree>
    <p:extLst>
      <p:ext uri="{BB962C8B-B14F-4D97-AF65-F5344CB8AC3E}">
        <p14:creationId xmlns:p14="http://schemas.microsoft.com/office/powerpoint/2010/main" val="1910036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par>
                                <p:cTn id="36" presetID="10" presetClass="entr" presetSubtype="0"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par>
                                <p:cTn id="44" presetID="10" presetClass="entr" presetSubtype="0" fill="hold"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par>
                                <p:cTn id="52" presetID="10" presetClass="entr" presetSubtype="0" fill="hold" nodeType="with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500"/>
                                        <p:tgtEl>
                                          <p:spTgt spid="35"/>
                                        </p:tgtEl>
                                      </p:cBhvr>
                                    </p:animEffect>
                                  </p:childTnLst>
                                </p:cTn>
                              </p:par>
                              <p:par>
                                <p:cTn id="60" presetID="10" presetClass="entr" presetSubtype="0" fill="hold" nodeType="with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500"/>
                                        <p:tgtEl>
                                          <p:spTgt spid="32"/>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500"/>
                                        <p:tgtEl>
                                          <p:spTgt spid="43"/>
                                        </p:tgtEl>
                                      </p:cBhvr>
                                    </p:animEffect>
                                  </p:childTnLst>
                                </p:cTn>
                              </p:par>
                              <p:par>
                                <p:cTn id="68" presetID="10" presetClass="entr" presetSubtype="0" fill="hold" nodeType="with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fade">
                                      <p:cBhvr>
                                        <p:cTn id="7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27" grpId="0"/>
      <p:bldP spid="31" grpId="0"/>
      <p:bldP spid="35" grpId="0"/>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7C6E3BFC-2139-7BB9-0C76-1B8C3879A5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1" name="Group 20">
            <a:extLst>
              <a:ext uri="{FF2B5EF4-FFF2-40B4-BE49-F238E27FC236}">
                <a16:creationId xmlns:a16="http://schemas.microsoft.com/office/drawing/2014/main" id="{A89E1B3C-B7DB-FD6D-BD50-64BDF457196D}"/>
              </a:ext>
            </a:extLst>
          </p:cNvPr>
          <p:cNvGrpSpPr/>
          <p:nvPr/>
        </p:nvGrpSpPr>
        <p:grpSpPr>
          <a:xfrm rot="10800000" flipH="1">
            <a:off x="1798848" y="1837825"/>
            <a:ext cx="8594305" cy="4350910"/>
            <a:chOff x="-2905718" y="3657600"/>
            <a:chExt cx="2702518" cy="584200"/>
          </a:xfrm>
          <a:solidFill>
            <a:schemeClr val="accent1">
              <a:lumMod val="20000"/>
              <a:lumOff val="80000"/>
            </a:schemeClr>
          </a:solidFill>
        </p:grpSpPr>
        <p:sp>
          <p:nvSpPr>
            <p:cNvPr id="22" name="Rectangle: Single Corner Rounded 21">
              <a:extLst>
                <a:ext uri="{FF2B5EF4-FFF2-40B4-BE49-F238E27FC236}">
                  <a16:creationId xmlns:a16="http://schemas.microsoft.com/office/drawing/2014/main" id="{69FB22AF-7551-00E1-4E7B-A156F8C47B16}"/>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Single Corner Rounded 22">
              <a:extLst>
                <a:ext uri="{FF2B5EF4-FFF2-40B4-BE49-F238E27FC236}">
                  <a16:creationId xmlns:a16="http://schemas.microsoft.com/office/drawing/2014/main" id="{B93D8DDB-75BE-504D-4AEB-E4495B953BC4}"/>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4" name="Group 23">
            <a:extLst>
              <a:ext uri="{FF2B5EF4-FFF2-40B4-BE49-F238E27FC236}">
                <a16:creationId xmlns:a16="http://schemas.microsoft.com/office/drawing/2014/main" id="{20B25E6D-7CC3-B836-0DA7-39406F5604A5}"/>
              </a:ext>
            </a:extLst>
          </p:cNvPr>
          <p:cNvGrpSpPr/>
          <p:nvPr/>
        </p:nvGrpSpPr>
        <p:grpSpPr>
          <a:xfrm rot="10800000" flipH="1">
            <a:off x="1798847" y="934360"/>
            <a:ext cx="8594306" cy="716877"/>
            <a:chOff x="-2905718" y="3657600"/>
            <a:chExt cx="2702518" cy="584200"/>
          </a:xfrm>
          <a:solidFill>
            <a:schemeClr val="accent1">
              <a:lumMod val="50000"/>
            </a:schemeClr>
          </a:solidFill>
        </p:grpSpPr>
        <p:sp>
          <p:nvSpPr>
            <p:cNvPr id="25" name="Rectangle: Single Corner Rounded 24">
              <a:extLst>
                <a:ext uri="{FF2B5EF4-FFF2-40B4-BE49-F238E27FC236}">
                  <a16:creationId xmlns:a16="http://schemas.microsoft.com/office/drawing/2014/main" id="{C9BE5872-976B-6209-4D8B-E7778BBE5FBF}"/>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Single Corner Rounded 25">
              <a:extLst>
                <a:ext uri="{FF2B5EF4-FFF2-40B4-BE49-F238E27FC236}">
                  <a16:creationId xmlns:a16="http://schemas.microsoft.com/office/drawing/2014/main" id="{C735DC13-1266-ABB5-63F1-FBE2C73D238F}"/>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Content Placeholder 2">
            <a:extLst>
              <a:ext uri="{FF2B5EF4-FFF2-40B4-BE49-F238E27FC236}">
                <a16:creationId xmlns:a16="http://schemas.microsoft.com/office/drawing/2014/main" id="{ECA46207-946B-AA73-BA91-B0E8BB29B14E}"/>
              </a:ext>
            </a:extLst>
          </p:cNvPr>
          <p:cNvSpPr>
            <a:spLocks noGrp="1"/>
          </p:cNvSpPr>
          <p:nvPr>
            <p:ph idx="1"/>
          </p:nvPr>
        </p:nvSpPr>
        <p:spPr>
          <a:xfrm>
            <a:off x="2018713" y="3278233"/>
            <a:ext cx="8151429" cy="4667762"/>
          </a:xfrm>
        </p:spPr>
        <p:txBody>
          <a:bodyPr>
            <a:normAutofit/>
          </a:bodyPr>
          <a:lstStyle/>
          <a:p>
            <a:r>
              <a:rPr lang="en-GB" dirty="0"/>
              <a:t>Alliteration</a:t>
            </a:r>
          </a:p>
          <a:p>
            <a:r>
              <a:rPr lang="en-GB" dirty="0"/>
              <a:t>Direct Address</a:t>
            </a:r>
          </a:p>
          <a:p>
            <a:r>
              <a:rPr lang="en-GB" dirty="0"/>
              <a:t>Emotive Language</a:t>
            </a:r>
          </a:p>
          <a:p>
            <a:r>
              <a:rPr lang="en-GB" dirty="0"/>
              <a:t>Fact</a:t>
            </a:r>
          </a:p>
          <a:p>
            <a:r>
              <a:rPr lang="en-GB" dirty="0"/>
              <a:t>Opinion</a:t>
            </a:r>
          </a:p>
        </p:txBody>
      </p:sp>
      <p:sp>
        <p:nvSpPr>
          <p:cNvPr id="8" name="TextBox 7">
            <a:extLst>
              <a:ext uri="{FF2B5EF4-FFF2-40B4-BE49-F238E27FC236}">
                <a16:creationId xmlns:a16="http://schemas.microsoft.com/office/drawing/2014/main" id="{55D1CB4F-4FCF-544D-4407-9C7C69DFD8B9}"/>
              </a:ext>
            </a:extLst>
          </p:cNvPr>
          <p:cNvSpPr txBox="1"/>
          <p:nvPr/>
        </p:nvSpPr>
        <p:spPr>
          <a:xfrm>
            <a:off x="3213996" y="967532"/>
            <a:ext cx="5764009" cy="584775"/>
          </a:xfrm>
          <a:prstGeom prst="rect">
            <a:avLst/>
          </a:prstGeom>
          <a:noFill/>
        </p:spPr>
        <p:txBody>
          <a:bodyPr wrap="square" rtlCol="0">
            <a:spAutoFit/>
          </a:bodyPr>
          <a:lstStyle/>
          <a:p>
            <a:pPr algn="ctr"/>
            <a:r>
              <a:rPr lang="en-GB" sz="3200" b="1" dirty="0">
                <a:solidFill>
                  <a:schemeClr val="bg1"/>
                </a:solidFill>
              </a:rPr>
              <a:t>Persuasive Devices</a:t>
            </a:r>
          </a:p>
        </p:txBody>
      </p:sp>
      <p:sp>
        <p:nvSpPr>
          <p:cNvPr id="2" name="TextBox 1">
            <a:extLst>
              <a:ext uri="{FF2B5EF4-FFF2-40B4-BE49-F238E27FC236}">
                <a16:creationId xmlns:a16="http://schemas.microsoft.com/office/drawing/2014/main" id="{A38854D5-8191-894E-4C95-A4927B42D06D}"/>
              </a:ext>
            </a:extLst>
          </p:cNvPr>
          <p:cNvSpPr txBox="1"/>
          <p:nvPr/>
        </p:nvSpPr>
        <p:spPr>
          <a:xfrm>
            <a:off x="0" y="6463953"/>
            <a:ext cx="6094428" cy="369332"/>
          </a:xfrm>
          <a:prstGeom prst="rect">
            <a:avLst/>
          </a:prstGeom>
          <a:noFill/>
        </p:spPr>
        <p:txBody>
          <a:bodyPr wrap="square">
            <a:spAutoFit/>
          </a:bodyPr>
          <a:lstStyle/>
          <a:p>
            <a:r>
              <a:rPr lang="en-GB" dirty="0"/>
              <a:t>TAO5.3_v1</a:t>
            </a:r>
          </a:p>
        </p:txBody>
      </p:sp>
      <p:sp>
        <p:nvSpPr>
          <p:cNvPr id="5" name="Content Placeholder 2">
            <a:extLst>
              <a:ext uri="{FF2B5EF4-FFF2-40B4-BE49-F238E27FC236}">
                <a16:creationId xmlns:a16="http://schemas.microsoft.com/office/drawing/2014/main" id="{8014A2DE-81B7-2BA7-C823-2CA94E9C8EAF}"/>
              </a:ext>
            </a:extLst>
          </p:cNvPr>
          <p:cNvSpPr txBox="1">
            <a:spLocks/>
          </p:cNvSpPr>
          <p:nvPr/>
        </p:nvSpPr>
        <p:spPr>
          <a:xfrm>
            <a:off x="6205932" y="3278233"/>
            <a:ext cx="8151429" cy="333067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Repetition</a:t>
            </a:r>
          </a:p>
          <a:p>
            <a:r>
              <a:rPr lang="en-GB" dirty="0"/>
              <a:t>Rhetorical Questions</a:t>
            </a:r>
          </a:p>
          <a:p>
            <a:r>
              <a:rPr lang="en-GB" dirty="0"/>
              <a:t>Statistics</a:t>
            </a:r>
          </a:p>
          <a:p>
            <a:r>
              <a:rPr lang="en-GB" dirty="0"/>
              <a:t>Triplets/ Rule of Three</a:t>
            </a:r>
          </a:p>
          <a:p>
            <a:r>
              <a:rPr lang="en-GB" dirty="0"/>
              <a:t>Use of Authority Figure</a:t>
            </a:r>
          </a:p>
        </p:txBody>
      </p:sp>
      <p:sp>
        <p:nvSpPr>
          <p:cNvPr id="6" name="Content Placeholder 2">
            <a:extLst>
              <a:ext uri="{FF2B5EF4-FFF2-40B4-BE49-F238E27FC236}">
                <a16:creationId xmlns:a16="http://schemas.microsoft.com/office/drawing/2014/main" id="{002FC681-789F-21D6-969B-38CE46AC31A2}"/>
              </a:ext>
            </a:extLst>
          </p:cNvPr>
          <p:cNvSpPr txBox="1">
            <a:spLocks/>
          </p:cNvSpPr>
          <p:nvPr/>
        </p:nvSpPr>
        <p:spPr>
          <a:xfrm>
            <a:off x="2130218" y="2000832"/>
            <a:ext cx="8151429" cy="738400"/>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dirty="0"/>
              <a:t>Here are some examples of </a:t>
            </a:r>
            <a:r>
              <a:rPr lang="en-GB"/>
              <a:t>persuasive devices:</a:t>
            </a:r>
            <a:endParaRPr lang="en-GB" dirty="0"/>
          </a:p>
        </p:txBody>
      </p:sp>
      <p:grpSp>
        <p:nvGrpSpPr>
          <p:cNvPr id="7" name="Group 6">
            <a:extLst>
              <a:ext uri="{FF2B5EF4-FFF2-40B4-BE49-F238E27FC236}">
                <a16:creationId xmlns:a16="http://schemas.microsoft.com/office/drawing/2014/main" id="{D41033B2-084D-966C-E5C4-18A5906CDEDD}"/>
              </a:ext>
            </a:extLst>
          </p:cNvPr>
          <p:cNvGrpSpPr/>
          <p:nvPr/>
        </p:nvGrpSpPr>
        <p:grpSpPr>
          <a:xfrm rot="10800000" flipH="1">
            <a:off x="219866" y="5163582"/>
            <a:ext cx="2994130" cy="1564153"/>
            <a:chOff x="-2905718" y="3657600"/>
            <a:chExt cx="2702518" cy="584200"/>
          </a:xfrm>
          <a:solidFill>
            <a:schemeClr val="accent1">
              <a:lumMod val="50000"/>
            </a:schemeClr>
          </a:solidFill>
        </p:grpSpPr>
        <p:sp>
          <p:nvSpPr>
            <p:cNvPr id="9" name="Rectangle: Single Corner Rounded 8">
              <a:extLst>
                <a:ext uri="{FF2B5EF4-FFF2-40B4-BE49-F238E27FC236}">
                  <a16:creationId xmlns:a16="http://schemas.microsoft.com/office/drawing/2014/main" id="{08A46B57-65E5-21F3-0498-0667EB7E3E9A}"/>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Single Corner Rounded 9">
              <a:extLst>
                <a:ext uri="{FF2B5EF4-FFF2-40B4-BE49-F238E27FC236}">
                  <a16:creationId xmlns:a16="http://schemas.microsoft.com/office/drawing/2014/main" id="{46F835B3-B609-F9F9-6B98-9AA910576A2F}"/>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 name="TextBox 10">
            <a:extLst>
              <a:ext uri="{FF2B5EF4-FFF2-40B4-BE49-F238E27FC236}">
                <a16:creationId xmlns:a16="http://schemas.microsoft.com/office/drawing/2014/main" id="{D7E6346D-5446-7729-1767-B9297DD6B8AC}"/>
              </a:ext>
            </a:extLst>
          </p:cNvPr>
          <p:cNvSpPr txBox="1"/>
          <p:nvPr/>
        </p:nvSpPr>
        <p:spPr>
          <a:xfrm>
            <a:off x="328475" y="5170433"/>
            <a:ext cx="2754558" cy="1569660"/>
          </a:xfrm>
          <a:prstGeom prst="rect">
            <a:avLst/>
          </a:prstGeom>
          <a:noFill/>
        </p:spPr>
        <p:txBody>
          <a:bodyPr wrap="square" rtlCol="0">
            <a:spAutoFit/>
          </a:bodyPr>
          <a:lstStyle/>
          <a:p>
            <a:pPr algn="ctr"/>
            <a:r>
              <a:rPr lang="en-GB" sz="3200" b="1" dirty="0">
                <a:solidFill>
                  <a:schemeClr val="bg1"/>
                </a:solidFill>
              </a:rPr>
              <a:t>But how well do you know them?</a:t>
            </a:r>
          </a:p>
        </p:txBody>
      </p:sp>
    </p:spTree>
    <p:extLst>
      <p:ext uri="{BB962C8B-B14F-4D97-AF65-F5344CB8AC3E}">
        <p14:creationId xmlns:p14="http://schemas.microsoft.com/office/powerpoint/2010/main" val="1792691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text&#10;&#10;Description automatically generated">
            <a:extLst>
              <a:ext uri="{FF2B5EF4-FFF2-40B4-BE49-F238E27FC236}">
                <a16:creationId xmlns:a16="http://schemas.microsoft.com/office/drawing/2014/main" id="{0057C0EE-6B1A-0FCE-261A-E5240634D6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 name="Group 3">
            <a:extLst>
              <a:ext uri="{FF2B5EF4-FFF2-40B4-BE49-F238E27FC236}">
                <a16:creationId xmlns:a16="http://schemas.microsoft.com/office/drawing/2014/main" id="{4FF1C20C-86A3-CA1E-16D5-19843AFA8819}"/>
              </a:ext>
            </a:extLst>
          </p:cNvPr>
          <p:cNvGrpSpPr/>
          <p:nvPr/>
        </p:nvGrpSpPr>
        <p:grpSpPr>
          <a:xfrm rot="10800000" flipH="1">
            <a:off x="4483222" y="241900"/>
            <a:ext cx="7510510" cy="716877"/>
            <a:chOff x="-2905718" y="3657600"/>
            <a:chExt cx="2702518" cy="584200"/>
          </a:xfrm>
          <a:solidFill>
            <a:schemeClr val="accent1">
              <a:lumMod val="50000"/>
            </a:schemeClr>
          </a:solidFill>
        </p:grpSpPr>
        <p:sp>
          <p:nvSpPr>
            <p:cNvPr id="5" name="Rectangle: Single Corner Rounded 4">
              <a:extLst>
                <a:ext uri="{FF2B5EF4-FFF2-40B4-BE49-F238E27FC236}">
                  <a16:creationId xmlns:a16="http://schemas.microsoft.com/office/drawing/2014/main" id="{5BD18F02-03B4-3049-875F-F9A8E6F7B34F}"/>
                </a:ext>
              </a:extLst>
            </p:cNvPr>
            <p:cNvSpPr/>
            <p:nvPr/>
          </p:nvSpPr>
          <p:spPr>
            <a:xfrm>
              <a:off x="-2501900"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Single Corner Rounded 5">
              <a:extLst>
                <a:ext uri="{FF2B5EF4-FFF2-40B4-BE49-F238E27FC236}">
                  <a16:creationId xmlns:a16="http://schemas.microsoft.com/office/drawing/2014/main" id="{86CDC684-69AB-7A7C-CC66-F5038DE5BF32}"/>
                </a:ext>
              </a:extLst>
            </p:cNvPr>
            <p:cNvSpPr/>
            <p:nvPr/>
          </p:nvSpPr>
          <p:spPr>
            <a:xfrm rot="10800000">
              <a:off x="-2905718" y="3657600"/>
              <a:ext cx="2298700" cy="584200"/>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 name="TextBox 6">
            <a:extLst>
              <a:ext uri="{FF2B5EF4-FFF2-40B4-BE49-F238E27FC236}">
                <a16:creationId xmlns:a16="http://schemas.microsoft.com/office/drawing/2014/main" id="{2717192C-E2F0-B773-F7A9-97AA3DE89527}"/>
              </a:ext>
            </a:extLst>
          </p:cNvPr>
          <p:cNvSpPr txBox="1"/>
          <p:nvPr/>
        </p:nvSpPr>
        <p:spPr>
          <a:xfrm>
            <a:off x="4669653" y="275074"/>
            <a:ext cx="7324079" cy="584775"/>
          </a:xfrm>
          <a:prstGeom prst="rect">
            <a:avLst/>
          </a:prstGeom>
          <a:noFill/>
        </p:spPr>
        <p:txBody>
          <a:bodyPr wrap="square" rtlCol="0">
            <a:spAutoFit/>
          </a:bodyPr>
          <a:lstStyle/>
          <a:p>
            <a:pPr algn="ctr"/>
            <a:r>
              <a:rPr lang="en-GB" sz="3200" b="1" dirty="0">
                <a:solidFill>
                  <a:schemeClr val="bg1"/>
                </a:solidFill>
              </a:rPr>
              <a:t>Persuasive Devices: Match The Terms</a:t>
            </a:r>
          </a:p>
        </p:txBody>
      </p:sp>
      <p:graphicFrame>
        <p:nvGraphicFramePr>
          <p:cNvPr id="9" name="Table 9">
            <a:extLst>
              <a:ext uri="{FF2B5EF4-FFF2-40B4-BE49-F238E27FC236}">
                <a16:creationId xmlns:a16="http://schemas.microsoft.com/office/drawing/2014/main" id="{50585B2A-ED1B-AF24-A314-756C0EB812A4}"/>
              </a:ext>
            </a:extLst>
          </p:cNvPr>
          <p:cNvGraphicFramePr>
            <a:graphicFrameLocks noGrp="1"/>
          </p:cNvGraphicFramePr>
          <p:nvPr>
            <p:extLst>
              <p:ext uri="{D42A27DB-BD31-4B8C-83A1-F6EECF244321}">
                <p14:modId xmlns:p14="http://schemas.microsoft.com/office/powerpoint/2010/main" val="732624413"/>
              </p:ext>
            </p:extLst>
          </p:nvPr>
        </p:nvGraphicFramePr>
        <p:xfrm>
          <a:off x="198267" y="1127465"/>
          <a:ext cx="2731363" cy="5100975"/>
        </p:xfrm>
        <a:graphic>
          <a:graphicData uri="http://schemas.openxmlformats.org/drawingml/2006/table">
            <a:tbl>
              <a:tblPr firstRow="1" bandRow="1">
                <a:tableStyleId>{5C22544A-7EE6-4342-B048-85BDC9FD1C3A}</a:tableStyleId>
              </a:tblPr>
              <a:tblGrid>
                <a:gridCol w="2731363">
                  <a:extLst>
                    <a:ext uri="{9D8B030D-6E8A-4147-A177-3AD203B41FA5}">
                      <a16:colId xmlns:a16="http://schemas.microsoft.com/office/drawing/2014/main" val="102337977"/>
                    </a:ext>
                  </a:extLst>
                </a:gridCol>
              </a:tblGrid>
              <a:tr h="463725">
                <a:tc>
                  <a:txBody>
                    <a:bodyPr/>
                    <a:lstStyle/>
                    <a:p>
                      <a:pPr algn="ctr"/>
                      <a:r>
                        <a:rPr lang="en-GB" dirty="0">
                          <a:solidFill>
                            <a:schemeClr val="tx1"/>
                          </a:solidFill>
                        </a:rPr>
                        <a:t>Persuasive Device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extLst>
                  <a:ext uri="{0D108BD9-81ED-4DB2-BD59-A6C34878D82A}">
                    <a16:rowId xmlns:a16="http://schemas.microsoft.com/office/drawing/2014/main" val="2431160209"/>
                  </a:ext>
                </a:extLst>
              </a:tr>
              <a:tr h="463725">
                <a:tc>
                  <a:txBody>
                    <a:bodyPr/>
                    <a:lstStyle/>
                    <a:p>
                      <a:pPr marL="342900" indent="-342900" algn="l">
                        <a:buFont typeface="+mj-lt"/>
                        <a:buAutoNum type="arabicPeriod"/>
                      </a:pPr>
                      <a:r>
                        <a:rPr lang="en-GB" dirty="0">
                          <a:solidFill>
                            <a:schemeClr val="bg1"/>
                          </a:solidFill>
                        </a:rPr>
                        <a:t>Alliteration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F4E79"/>
                    </a:solidFill>
                  </a:tcPr>
                </a:tc>
                <a:extLst>
                  <a:ext uri="{0D108BD9-81ED-4DB2-BD59-A6C34878D82A}">
                    <a16:rowId xmlns:a16="http://schemas.microsoft.com/office/drawing/2014/main" val="1385727358"/>
                  </a:ext>
                </a:extLst>
              </a:tr>
              <a:tr h="463725">
                <a:tc>
                  <a:txBody>
                    <a:bodyPr/>
                    <a:lstStyle/>
                    <a:p>
                      <a:pPr marL="0" indent="0" algn="l">
                        <a:buFont typeface="+mj-lt"/>
                        <a:buNone/>
                      </a:pPr>
                      <a:r>
                        <a:rPr lang="en-GB" dirty="0">
                          <a:solidFill>
                            <a:schemeClr val="bg1"/>
                          </a:solidFill>
                        </a:rPr>
                        <a:t>2. Direct Address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F4E79"/>
                    </a:solidFill>
                  </a:tcPr>
                </a:tc>
                <a:extLst>
                  <a:ext uri="{0D108BD9-81ED-4DB2-BD59-A6C34878D82A}">
                    <a16:rowId xmlns:a16="http://schemas.microsoft.com/office/drawing/2014/main" val="2674484671"/>
                  </a:ext>
                </a:extLst>
              </a:tr>
              <a:tr h="463725">
                <a:tc>
                  <a:txBody>
                    <a:bodyPr/>
                    <a:lstStyle/>
                    <a:p>
                      <a:pPr marL="0" indent="0" algn="l">
                        <a:buFont typeface="+mj-lt"/>
                        <a:buNone/>
                      </a:pPr>
                      <a:r>
                        <a:rPr lang="en-GB" dirty="0">
                          <a:solidFill>
                            <a:schemeClr val="bg1"/>
                          </a:solidFill>
                        </a:rPr>
                        <a:t>3. Emotive Language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F4E79"/>
                    </a:solidFill>
                  </a:tcPr>
                </a:tc>
                <a:extLst>
                  <a:ext uri="{0D108BD9-81ED-4DB2-BD59-A6C34878D82A}">
                    <a16:rowId xmlns:a16="http://schemas.microsoft.com/office/drawing/2014/main" val="3829004486"/>
                  </a:ext>
                </a:extLst>
              </a:tr>
              <a:tr h="463725">
                <a:tc>
                  <a:txBody>
                    <a:bodyPr/>
                    <a:lstStyle/>
                    <a:p>
                      <a:pPr marL="0" indent="0" algn="l">
                        <a:buFont typeface="+mj-lt"/>
                        <a:buNone/>
                      </a:pPr>
                      <a:r>
                        <a:rPr lang="en-GB" dirty="0">
                          <a:solidFill>
                            <a:schemeClr val="bg1"/>
                          </a:solidFill>
                        </a:rPr>
                        <a:t>4. Fact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F4E79"/>
                    </a:solidFill>
                  </a:tcPr>
                </a:tc>
                <a:extLst>
                  <a:ext uri="{0D108BD9-81ED-4DB2-BD59-A6C34878D82A}">
                    <a16:rowId xmlns:a16="http://schemas.microsoft.com/office/drawing/2014/main" val="3514061273"/>
                  </a:ext>
                </a:extLst>
              </a:tr>
              <a:tr h="463725">
                <a:tc>
                  <a:txBody>
                    <a:bodyPr/>
                    <a:lstStyle/>
                    <a:p>
                      <a:pPr marL="0" indent="0" algn="l">
                        <a:buFont typeface="+mj-lt"/>
                        <a:buNone/>
                      </a:pPr>
                      <a:r>
                        <a:rPr lang="en-GB" dirty="0">
                          <a:solidFill>
                            <a:schemeClr val="bg1"/>
                          </a:solidFill>
                        </a:rPr>
                        <a:t>5. Opinion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F4E79"/>
                    </a:solidFill>
                  </a:tcPr>
                </a:tc>
                <a:extLst>
                  <a:ext uri="{0D108BD9-81ED-4DB2-BD59-A6C34878D82A}">
                    <a16:rowId xmlns:a16="http://schemas.microsoft.com/office/drawing/2014/main" val="1240104388"/>
                  </a:ext>
                </a:extLst>
              </a:tr>
              <a:tr h="463725">
                <a:tc>
                  <a:txBody>
                    <a:bodyPr/>
                    <a:lstStyle/>
                    <a:p>
                      <a:pPr marL="0" indent="0" algn="l">
                        <a:buFont typeface="+mj-lt"/>
                        <a:buNone/>
                      </a:pPr>
                      <a:r>
                        <a:rPr lang="en-GB" dirty="0">
                          <a:solidFill>
                            <a:schemeClr val="bg1"/>
                          </a:solidFill>
                        </a:rPr>
                        <a:t>6. Repetition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F4E79"/>
                    </a:solidFill>
                  </a:tcPr>
                </a:tc>
                <a:extLst>
                  <a:ext uri="{0D108BD9-81ED-4DB2-BD59-A6C34878D82A}">
                    <a16:rowId xmlns:a16="http://schemas.microsoft.com/office/drawing/2014/main" val="654818657"/>
                  </a:ext>
                </a:extLst>
              </a:tr>
              <a:tr h="463725">
                <a:tc>
                  <a:txBody>
                    <a:bodyPr/>
                    <a:lstStyle/>
                    <a:p>
                      <a:pPr marL="0" indent="0" algn="l">
                        <a:buFont typeface="+mj-lt"/>
                        <a:buNone/>
                      </a:pPr>
                      <a:r>
                        <a:rPr lang="en-GB" dirty="0">
                          <a:solidFill>
                            <a:schemeClr val="bg1"/>
                          </a:solidFill>
                        </a:rPr>
                        <a:t>7. Rhetorical Questions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F4E79"/>
                    </a:solidFill>
                  </a:tcPr>
                </a:tc>
                <a:extLst>
                  <a:ext uri="{0D108BD9-81ED-4DB2-BD59-A6C34878D82A}">
                    <a16:rowId xmlns:a16="http://schemas.microsoft.com/office/drawing/2014/main" val="2700569780"/>
                  </a:ext>
                </a:extLst>
              </a:tr>
              <a:tr h="463725">
                <a:tc>
                  <a:txBody>
                    <a:bodyPr/>
                    <a:lstStyle/>
                    <a:p>
                      <a:pPr marL="0" indent="0" algn="l">
                        <a:buFont typeface="+mj-lt"/>
                        <a:buNone/>
                      </a:pPr>
                      <a:r>
                        <a:rPr lang="en-GB" dirty="0">
                          <a:solidFill>
                            <a:schemeClr val="bg1"/>
                          </a:solidFill>
                        </a:rPr>
                        <a:t>8. Statistics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F4E79"/>
                    </a:solidFill>
                  </a:tcPr>
                </a:tc>
                <a:extLst>
                  <a:ext uri="{0D108BD9-81ED-4DB2-BD59-A6C34878D82A}">
                    <a16:rowId xmlns:a16="http://schemas.microsoft.com/office/drawing/2014/main" val="1895242645"/>
                  </a:ext>
                </a:extLst>
              </a:tr>
              <a:tr h="463725">
                <a:tc>
                  <a:txBody>
                    <a:bodyPr/>
                    <a:lstStyle/>
                    <a:p>
                      <a:pPr marL="0" indent="0" algn="l">
                        <a:buFont typeface="+mj-lt"/>
                        <a:buNone/>
                      </a:pPr>
                      <a:r>
                        <a:rPr lang="en-GB" dirty="0">
                          <a:solidFill>
                            <a:schemeClr val="bg1"/>
                          </a:solidFill>
                        </a:rPr>
                        <a:t>9. Triplets/ Rule of Three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F4E79"/>
                    </a:solidFill>
                  </a:tcPr>
                </a:tc>
                <a:extLst>
                  <a:ext uri="{0D108BD9-81ED-4DB2-BD59-A6C34878D82A}">
                    <a16:rowId xmlns:a16="http://schemas.microsoft.com/office/drawing/2014/main" val="3029354717"/>
                  </a:ext>
                </a:extLst>
              </a:tr>
              <a:tr h="463725">
                <a:tc>
                  <a:txBody>
                    <a:bodyPr/>
                    <a:lstStyle/>
                    <a:p>
                      <a:pPr marL="0" indent="0" algn="l">
                        <a:buFont typeface="+mj-lt"/>
                        <a:buNone/>
                      </a:pPr>
                      <a:r>
                        <a:rPr lang="en-GB" dirty="0">
                          <a:solidFill>
                            <a:schemeClr val="bg1"/>
                          </a:solidFill>
                        </a:rPr>
                        <a:t>10. Use of Authority Figure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F4E79"/>
                    </a:solidFill>
                  </a:tcPr>
                </a:tc>
                <a:extLst>
                  <a:ext uri="{0D108BD9-81ED-4DB2-BD59-A6C34878D82A}">
                    <a16:rowId xmlns:a16="http://schemas.microsoft.com/office/drawing/2014/main" val="2688435062"/>
                  </a:ext>
                </a:extLst>
              </a:tr>
            </a:tbl>
          </a:graphicData>
        </a:graphic>
      </p:graphicFrame>
      <p:graphicFrame>
        <p:nvGraphicFramePr>
          <p:cNvPr id="13" name="Table 12">
            <a:extLst>
              <a:ext uri="{FF2B5EF4-FFF2-40B4-BE49-F238E27FC236}">
                <a16:creationId xmlns:a16="http://schemas.microsoft.com/office/drawing/2014/main" id="{B67215EB-8ABE-1781-8859-1C75E5998AF8}"/>
              </a:ext>
            </a:extLst>
          </p:cNvPr>
          <p:cNvGraphicFramePr>
            <a:graphicFrameLocks noGrp="1"/>
          </p:cNvGraphicFramePr>
          <p:nvPr>
            <p:extLst>
              <p:ext uri="{D42A27DB-BD31-4B8C-83A1-F6EECF244321}">
                <p14:modId xmlns:p14="http://schemas.microsoft.com/office/powerpoint/2010/main" val="3590431076"/>
              </p:ext>
            </p:extLst>
          </p:nvPr>
        </p:nvGraphicFramePr>
        <p:xfrm>
          <a:off x="4279915" y="1127464"/>
          <a:ext cx="7784831" cy="5100975"/>
        </p:xfrm>
        <a:graphic>
          <a:graphicData uri="http://schemas.openxmlformats.org/drawingml/2006/table">
            <a:tbl>
              <a:tblPr firstRow="1" bandRow="1">
                <a:tableStyleId>{5C22544A-7EE6-4342-B048-85BDC9FD1C3A}</a:tableStyleId>
              </a:tblPr>
              <a:tblGrid>
                <a:gridCol w="7784831">
                  <a:extLst>
                    <a:ext uri="{9D8B030D-6E8A-4147-A177-3AD203B41FA5}">
                      <a16:colId xmlns:a16="http://schemas.microsoft.com/office/drawing/2014/main" val="2296290324"/>
                    </a:ext>
                  </a:extLst>
                </a:gridCol>
              </a:tblGrid>
              <a:tr h="463725">
                <a:tc>
                  <a:txBody>
                    <a:bodyPr/>
                    <a:lstStyle/>
                    <a:p>
                      <a:pPr algn="ctr"/>
                      <a:r>
                        <a:rPr lang="en-GB" dirty="0"/>
                        <a:t>Definition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F4E79"/>
                    </a:solidFill>
                  </a:tcPr>
                </a:tc>
                <a:extLst>
                  <a:ext uri="{0D108BD9-81ED-4DB2-BD59-A6C34878D82A}">
                    <a16:rowId xmlns:a16="http://schemas.microsoft.com/office/drawing/2014/main" val="3772923379"/>
                  </a:ext>
                </a:extLst>
              </a:tr>
              <a:tr h="463725">
                <a:tc>
                  <a:txBody>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lphaUcPeriod"/>
                        <a:tabLst/>
                        <a:defRPr/>
                      </a:pPr>
                      <a:r>
                        <a:rPr lang="en-GB" dirty="0"/>
                        <a:t>A list of three words or phrases used to emphasise a point.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extLst>
                  <a:ext uri="{0D108BD9-81ED-4DB2-BD59-A6C34878D82A}">
                    <a16:rowId xmlns:a16="http://schemas.microsoft.com/office/drawing/2014/main" val="2761768497"/>
                  </a:ext>
                </a:extLst>
              </a:tr>
              <a:tr h="463725">
                <a:tc>
                  <a:txBody>
                    <a:bodyPr/>
                    <a:lstStyle/>
                    <a:p>
                      <a:pPr marL="0" indent="0">
                        <a:buFont typeface="+mj-lt"/>
                        <a:buNone/>
                      </a:pPr>
                      <a:r>
                        <a:rPr lang="en-GB" dirty="0"/>
                        <a:t>B. Words which force a powerful emotional response.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extLst>
                  <a:ext uri="{0D108BD9-81ED-4DB2-BD59-A6C34878D82A}">
                    <a16:rowId xmlns:a16="http://schemas.microsoft.com/office/drawing/2014/main" val="4166228881"/>
                  </a:ext>
                </a:extLst>
              </a:tr>
              <a:tr h="463725">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dirty="0"/>
                        <a:t>C. Repeating the same words or phrases more than once for impact.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extLst>
                  <a:ext uri="{0D108BD9-81ED-4DB2-BD59-A6C34878D82A}">
                    <a16:rowId xmlns:a16="http://schemas.microsoft.com/office/drawing/2014/main" val="2275141614"/>
                  </a:ext>
                </a:extLst>
              </a:tr>
              <a:tr h="463725">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dirty="0"/>
                        <a:t>D. A statement from someone of authority in their field (i.e. Beckham in football).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extLst>
                  <a:ext uri="{0D108BD9-81ED-4DB2-BD59-A6C34878D82A}">
                    <a16:rowId xmlns:a16="http://schemas.microsoft.com/office/drawing/2014/main" val="4150692940"/>
                  </a:ext>
                </a:extLst>
              </a:tr>
              <a:tr h="463725">
                <a:tc>
                  <a:txBody>
                    <a:bodyPr/>
                    <a:lstStyle/>
                    <a:p>
                      <a:pPr marL="0" indent="0">
                        <a:buFont typeface="+mj-lt"/>
                        <a:buNone/>
                      </a:pPr>
                      <a:r>
                        <a:rPr lang="en-GB" dirty="0"/>
                        <a:t>E. A question that does not need an answer (used to make the audience reflect)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extLst>
                  <a:ext uri="{0D108BD9-81ED-4DB2-BD59-A6C34878D82A}">
                    <a16:rowId xmlns:a16="http://schemas.microsoft.com/office/drawing/2014/main" val="4084882945"/>
                  </a:ext>
                </a:extLst>
              </a:tr>
              <a:tr h="463725">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dirty="0"/>
                        <a:t>F. A belief which cannot be proven to be true. A point of view.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extLst>
                  <a:ext uri="{0D108BD9-81ED-4DB2-BD59-A6C34878D82A}">
                    <a16:rowId xmlns:a16="http://schemas.microsoft.com/office/drawing/2014/main" val="2010480780"/>
                  </a:ext>
                </a:extLst>
              </a:tr>
              <a:tr h="463725">
                <a:tc>
                  <a:txBody>
                    <a:bodyPr/>
                    <a:lstStyle/>
                    <a:p>
                      <a:pPr marL="0" indent="0">
                        <a:buFont typeface="+mj-lt"/>
                        <a:buNone/>
                      </a:pPr>
                      <a:r>
                        <a:rPr lang="en-GB" dirty="0"/>
                        <a:t>G. Data or a number which proves something is true.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extLst>
                  <a:ext uri="{0D108BD9-81ED-4DB2-BD59-A6C34878D82A}">
                    <a16:rowId xmlns:a16="http://schemas.microsoft.com/office/drawing/2014/main" val="2791499620"/>
                  </a:ext>
                </a:extLst>
              </a:tr>
              <a:tr h="463725">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dirty="0"/>
                        <a:t>H. A group of words which begin with the same sound.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extLst>
                  <a:ext uri="{0D108BD9-81ED-4DB2-BD59-A6C34878D82A}">
                    <a16:rowId xmlns:a16="http://schemas.microsoft.com/office/drawing/2014/main" val="1777937990"/>
                  </a:ext>
                </a:extLst>
              </a:tr>
              <a:tr h="463725">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dirty="0"/>
                        <a:t>I. Something which can be proven to be true.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extLst>
                  <a:ext uri="{0D108BD9-81ED-4DB2-BD59-A6C34878D82A}">
                    <a16:rowId xmlns:a16="http://schemas.microsoft.com/office/drawing/2014/main" val="3933695818"/>
                  </a:ext>
                </a:extLst>
              </a:tr>
              <a:tr h="463725">
                <a:tc>
                  <a:txBody>
                    <a:bodyPr/>
                    <a:lstStyle/>
                    <a:p>
                      <a:pPr marL="0" indent="0">
                        <a:buFont typeface="+mj-lt"/>
                        <a:buNone/>
                      </a:pPr>
                      <a:r>
                        <a:rPr lang="en-GB" dirty="0"/>
                        <a:t>J. Referring directly to the reading (using pronouns).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EEBF7"/>
                    </a:solidFill>
                  </a:tcPr>
                </a:tc>
                <a:extLst>
                  <a:ext uri="{0D108BD9-81ED-4DB2-BD59-A6C34878D82A}">
                    <a16:rowId xmlns:a16="http://schemas.microsoft.com/office/drawing/2014/main" val="129757665"/>
                  </a:ext>
                </a:extLst>
              </a:tr>
            </a:tbl>
          </a:graphicData>
        </a:graphic>
      </p:graphicFrame>
      <p:cxnSp>
        <p:nvCxnSpPr>
          <p:cNvPr id="15" name="Straight Connector 14">
            <a:extLst>
              <a:ext uri="{FF2B5EF4-FFF2-40B4-BE49-F238E27FC236}">
                <a16:creationId xmlns:a16="http://schemas.microsoft.com/office/drawing/2014/main" id="{26A83E5F-C34B-6B20-7155-CABF13BBEBE6}"/>
              </a:ext>
            </a:extLst>
          </p:cNvPr>
          <p:cNvCxnSpPr/>
          <p:nvPr/>
        </p:nvCxnSpPr>
        <p:spPr>
          <a:xfrm>
            <a:off x="2929630" y="1802167"/>
            <a:ext cx="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6A4C4DD0-A4E2-0AEB-C0D0-D04694C1E87B}"/>
              </a:ext>
            </a:extLst>
          </p:cNvPr>
          <p:cNvCxnSpPr/>
          <p:nvPr/>
        </p:nvCxnSpPr>
        <p:spPr>
          <a:xfrm>
            <a:off x="2929630" y="1802167"/>
            <a:ext cx="1350285" cy="323147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0F2F1C26-F9EA-465D-724C-ABC2168D0BF7}"/>
              </a:ext>
            </a:extLst>
          </p:cNvPr>
          <p:cNvCxnSpPr>
            <a:cxnSpLocks/>
          </p:cNvCxnSpPr>
          <p:nvPr/>
        </p:nvCxnSpPr>
        <p:spPr>
          <a:xfrm>
            <a:off x="2929629" y="2317072"/>
            <a:ext cx="1350285" cy="366647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A712725-B782-8027-1A0D-ACB888C70B13}"/>
              </a:ext>
            </a:extLst>
          </p:cNvPr>
          <p:cNvCxnSpPr>
            <a:cxnSpLocks/>
          </p:cNvCxnSpPr>
          <p:nvPr/>
        </p:nvCxnSpPr>
        <p:spPr>
          <a:xfrm flipV="1">
            <a:off x="2929628" y="2237173"/>
            <a:ext cx="1350286" cy="493474"/>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799DFB0-690D-FD75-FCDD-9CDDDB67A74C}"/>
              </a:ext>
            </a:extLst>
          </p:cNvPr>
          <p:cNvCxnSpPr>
            <a:cxnSpLocks/>
          </p:cNvCxnSpPr>
          <p:nvPr/>
        </p:nvCxnSpPr>
        <p:spPr>
          <a:xfrm>
            <a:off x="2929628" y="3264834"/>
            <a:ext cx="1350286" cy="220381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B3854A8-A038-1867-AB6A-B3318F6175C6}"/>
              </a:ext>
            </a:extLst>
          </p:cNvPr>
          <p:cNvCxnSpPr>
            <a:cxnSpLocks/>
          </p:cNvCxnSpPr>
          <p:nvPr/>
        </p:nvCxnSpPr>
        <p:spPr>
          <a:xfrm>
            <a:off x="2929628" y="3692031"/>
            <a:ext cx="1350286" cy="435323"/>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455120E3-8B32-E320-7E09-D267F6444ADA}"/>
              </a:ext>
            </a:extLst>
          </p:cNvPr>
          <p:cNvCxnSpPr>
            <a:cxnSpLocks/>
          </p:cNvCxnSpPr>
          <p:nvPr/>
        </p:nvCxnSpPr>
        <p:spPr>
          <a:xfrm flipV="1">
            <a:off x="2929628" y="2741363"/>
            <a:ext cx="1350286" cy="1384596"/>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B0FA6048-DCD8-5568-E474-C894AFA50616}"/>
              </a:ext>
            </a:extLst>
          </p:cNvPr>
          <p:cNvCxnSpPr>
            <a:cxnSpLocks/>
            <a:endCxn id="13" idx="1"/>
          </p:cNvCxnSpPr>
          <p:nvPr/>
        </p:nvCxnSpPr>
        <p:spPr>
          <a:xfrm flipV="1">
            <a:off x="2929628" y="3677951"/>
            <a:ext cx="1350287" cy="922963"/>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D3C42F5D-45D5-D116-2F91-311BA4661EF5}"/>
              </a:ext>
            </a:extLst>
          </p:cNvPr>
          <p:cNvCxnSpPr>
            <a:cxnSpLocks/>
          </p:cNvCxnSpPr>
          <p:nvPr/>
        </p:nvCxnSpPr>
        <p:spPr>
          <a:xfrm flipV="1">
            <a:off x="2931548" y="4611630"/>
            <a:ext cx="1348366" cy="46360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4F6CB6B-2AF1-892D-883F-55CB56941CB7}"/>
              </a:ext>
            </a:extLst>
          </p:cNvPr>
          <p:cNvCxnSpPr>
            <a:cxnSpLocks/>
          </p:cNvCxnSpPr>
          <p:nvPr/>
        </p:nvCxnSpPr>
        <p:spPr>
          <a:xfrm flipV="1">
            <a:off x="2929628" y="1816248"/>
            <a:ext cx="1350286" cy="369234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9DFC374A-01BF-6CEF-9688-2E7A844EBB94}"/>
              </a:ext>
            </a:extLst>
          </p:cNvPr>
          <p:cNvCxnSpPr>
            <a:cxnSpLocks/>
          </p:cNvCxnSpPr>
          <p:nvPr/>
        </p:nvCxnSpPr>
        <p:spPr>
          <a:xfrm flipV="1">
            <a:off x="2929628" y="3224884"/>
            <a:ext cx="1350286" cy="274681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2647DE29-AE3B-4E28-21B5-76D7839CE034}"/>
              </a:ext>
            </a:extLst>
          </p:cNvPr>
          <p:cNvSpPr txBox="1"/>
          <p:nvPr/>
        </p:nvSpPr>
        <p:spPr>
          <a:xfrm>
            <a:off x="64363" y="6455215"/>
            <a:ext cx="6094520" cy="407035"/>
          </a:xfrm>
          <a:prstGeom prst="rect">
            <a:avLst/>
          </a:prstGeom>
          <a:noFill/>
        </p:spPr>
        <p:txBody>
          <a:bodyPr wrap="square">
            <a:spAutoFit/>
          </a:bodyPr>
          <a:lstStyle/>
          <a:p>
            <a:pPr>
              <a:lnSpc>
                <a:spcPct val="107000"/>
              </a:lnSpc>
              <a:spcAft>
                <a:spcPts val="800"/>
              </a:spcAft>
            </a:pPr>
            <a:r>
              <a:rPr lang="en-GB" sz="2000" b="1" kern="100" dirty="0">
                <a:effectLst/>
                <a:latin typeface="Calibri" panose="020F0502020204030204" pitchFamily="34" charset="0"/>
                <a:ea typeface="Calibri" panose="020F0502020204030204" pitchFamily="34" charset="0"/>
                <a:cs typeface="Times New Roman" panose="02020603050405020304" pitchFamily="18" charset="0"/>
              </a:rPr>
              <a:t>1H, 2J, 3B, 4I, 5F, 6C, 7E, 8G, 9A, 10D</a:t>
            </a:r>
          </a:p>
        </p:txBody>
      </p:sp>
      <p:sp>
        <p:nvSpPr>
          <p:cNvPr id="11" name="TextBox 10">
            <a:extLst>
              <a:ext uri="{FF2B5EF4-FFF2-40B4-BE49-F238E27FC236}">
                <a16:creationId xmlns:a16="http://schemas.microsoft.com/office/drawing/2014/main" id="{E8D80628-21AE-9F69-5FF4-489E5C869298}"/>
              </a:ext>
            </a:extLst>
          </p:cNvPr>
          <p:cNvSpPr txBox="1"/>
          <p:nvPr/>
        </p:nvSpPr>
        <p:spPr>
          <a:xfrm>
            <a:off x="8024568" y="6445756"/>
            <a:ext cx="6094428" cy="369332"/>
          </a:xfrm>
          <a:prstGeom prst="rect">
            <a:avLst/>
          </a:prstGeom>
          <a:noFill/>
        </p:spPr>
        <p:txBody>
          <a:bodyPr wrap="square">
            <a:spAutoFit/>
          </a:bodyPr>
          <a:lstStyle/>
          <a:p>
            <a:r>
              <a:rPr lang="en-GB" dirty="0"/>
              <a:t>TAO5.3_v1</a:t>
            </a:r>
          </a:p>
        </p:txBody>
      </p:sp>
    </p:spTree>
    <p:extLst>
      <p:ext uri="{BB962C8B-B14F-4D97-AF65-F5344CB8AC3E}">
        <p14:creationId xmlns:p14="http://schemas.microsoft.com/office/powerpoint/2010/main" val="320461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fade">
                                      <p:cBhvr>
                                        <p:cTn id="57" dur="500"/>
                                        <p:tgtEl>
                                          <p:spTgt spid="29"/>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CC84E050AD96542A5BDD7438BF61196" ma:contentTypeVersion="15" ma:contentTypeDescription="Create a new document." ma:contentTypeScope="" ma:versionID="c33d5afe5f442dd4a658498da925e058">
  <xsd:schema xmlns:xsd="http://www.w3.org/2001/XMLSchema" xmlns:xs="http://www.w3.org/2001/XMLSchema" xmlns:p="http://schemas.microsoft.com/office/2006/metadata/properties" xmlns:ns2="6e833973-33c5-4a2d-9c8c-49f1465bd9d4" xmlns:ns3="c5219f3c-53bf-4033-a013-954d64b9509d" targetNamespace="http://schemas.microsoft.com/office/2006/metadata/properties" ma:root="true" ma:fieldsID="02562508eb4264ac0942b2ef0e913252" ns2:_="" ns3:_="">
    <xsd:import namespace="6e833973-33c5-4a2d-9c8c-49f1465bd9d4"/>
    <xsd:import namespace="c5219f3c-53bf-4033-a013-954d64b9509d"/>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OCR" minOccurs="0"/>
                <xsd:element ref="ns2:MediaServiceLocation"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833973-33c5-4a2d-9c8c-49f1465bd9d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2bdbe3fd-a716-447e-8345-c9da805d1805"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5219f3c-53bf-4033-a013-954d64b9509d"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c4abc02f-4ba6-4a3a-a614-65817fc1b706}" ma:internalName="TaxCatchAll" ma:showField="CatchAllData" ma:web="c5219f3c-53bf-4033-a013-954d64b9509d">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e833973-33c5-4a2d-9c8c-49f1465bd9d4">
      <Terms xmlns="http://schemas.microsoft.com/office/infopath/2007/PartnerControls"/>
    </lcf76f155ced4ddcb4097134ff3c332f>
    <TaxCatchAll xmlns="c5219f3c-53bf-4033-a013-954d64b9509d" xsi:nil="true"/>
  </documentManagement>
</p:properties>
</file>

<file path=customXml/itemProps1.xml><?xml version="1.0" encoding="utf-8"?>
<ds:datastoreItem xmlns:ds="http://schemas.openxmlformats.org/officeDocument/2006/customXml" ds:itemID="{3F94D92E-D20D-4C6B-8A70-81DE9EC11FCC}"/>
</file>

<file path=customXml/itemProps2.xml><?xml version="1.0" encoding="utf-8"?>
<ds:datastoreItem xmlns:ds="http://schemas.openxmlformats.org/officeDocument/2006/customXml" ds:itemID="{3BE8F708-01FE-4FCF-A19F-BD913544555B}">
  <ds:schemaRefs>
    <ds:schemaRef ds:uri="http://schemas.microsoft.com/sharepoint/v3/contenttype/forms"/>
  </ds:schemaRefs>
</ds:datastoreItem>
</file>

<file path=customXml/itemProps3.xml><?xml version="1.0" encoding="utf-8"?>
<ds:datastoreItem xmlns:ds="http://schemas.openxmlformats.org/officeDocument/2006/customXml" ds:itemID="{79B4949F-ABEC-4A7E-842A-6010E9D64A51}"/>
</file>

<file path=docProps/app.xml><?xml version="1.0" encoding="utf-8"?>
<Properties xmlns="http://schemas.openxmlformats.org/officeDocument/2006/extended-properties" xmlns:vt="http://schemas.openxmlformats.org/officeDocument/2006/docPropsVTypes">
  <TotalTime>1821</TotalTime>
  <Words>2438</Words>
  <Application>Microsoft Office PowerPoint</Application>
  <PresentationFormat>Widescreen</PresentationFormat>
  <Paragraphs>240</Paragraphs>
  <Slides>21</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Amasis MT Pro Black</vt: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Hartlepool College of Further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Jonathan Kay</dc:creator>
  <cp:lastModifiedBy>Katie Brown</cp:lastModifiedBy>
  <cp:revision>136</cp:revision>
  <dcterms:created xsi:type="dcterms:W3CDTF">2017-08-17T09:48:52Z</dcterms:created>
  <dcterms:modified xsi:type="dcterms:W3CDTF">2024-01-19T11:26:43Z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0x0101006CC84E050AD96542A5BDD7438BF61196</vt:lpwstr>
  </property>
  <property fmtid="{D5CDD505-2E9C-101B-9397-08002B2CF9AE}" pid="3" name="MediaServiceImageTags">
    <vt:lpwstr/>
  </property>
</Properties>
</file>